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1DC6F-A6B3-43DE-9115-A1A07420DB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F01B1AF-3F82-49DD-AC85-9F1ACA6B1C4C}">
      <dgm:prSet/>
      <dgm:spPr/>
      <dgm:t>
        <a:bodyPr/>
        <a:lstStyle/>
        <a:p>
          <a:r>
            <a:rPr lang="en-US"/>
            <a:t>A Premier Space for Culinary Excellence: Highlight the 3,647 sq. ft. café space at Northland Central, designed to accommodate diverse dining needs.</a:t>
          </a:r>
        </a:p>
      </dgm:t>
    </dgm:pt>
    <dgm:pt modelId="{17E3A7F8-2505-46FF-872C-2620AB73655E}" type="parTrans" cxnId="{F571CED6-B318-4FC9-BBF8-52EC4DC2447C}">
      <dgm:prSet/>
      <dgm:spPr/>
      <dgm:t>
        <a:bodyPr/>
        <a:lstStyle/>
        <a:p>
          <a:endParaRPr lang="en-US"/>
        </a:p>
      </dgm:t>
    </dgm:pt>
    <dgm:pt modelId="{1AE865B9-9352-4322-A9C6-15AEC080B3BC}" type="sibTrans" cxnId="{F571CED6-B318-4FC9-BBF8-52EC4DC2447C}">
      <dgm:prSet/>
      <dgm:spPr/>
      <dgm:t>
        <a:bodyPr/>
        <a:lstStyle/>
        <a:p>
          <a:endParaRPr lang="en-US"/>
        </a:p>
      </dgm:t>
    </dgm:pt>
    <dgm:pt modelId="{4E8E112C-91F6-4970-B327-8712D919A763}">
      <dgm:prSet/>
      <dgm:spPr/>
      <dgm:t>
        <a:bodyPr/>
        <a:lstStyle/>
        <a:p>
          <a:r>
            <a:rPr lang="en-US"/>
            <a:t>Modern Amenities:</a:t>
          </a:r>
        </a:p>
      </dgm:t>
    </dgm:pt>
    <dgm:pt modelId="{FDE8BF1E-66E0-449B-A425-C59EC95488C9}" type="parTrans" cxnId="{4F8A608B-D6EA-407E-85B3-C7DA4A10ECDA}">
      <dgm:prSet/>
      <dgm:spPr/>
      <dgm:t>
        <a:bodyPr/>
        <a:lstStyle/>
        <a:p>
          <a:endParaRPr lang="en-US"/>
        </a:p>
      </dgm:t>
    </dgm:pt>
    <dgm:pt modelId="{614ECA0D-04AF-4ECD-AFAB-5C3DFD189696}" type="sibTrans" cxnId="{4F8A608B-D6EA-407E-85B3-C7DA4A10ECDA}">
      <dgm:prSet/>
      <dgm:spPr/>
      <dgm:t>
        <a:bodyPr/>
        <a:lstStyle/>
        <a:p>
          <a:endParaRPr lang="en-US"/>
        </a:p>
      </dgm:t>
    </dgm:pt>
    <dgm:pt modelId="{973DB598-AAE9-4D0B-B4CC-F1EFDAC0C88E}">
      <dgm:prSet/>
      <dgm:spPr/>
      <dgm:t>
        <a:bodyPr/>
        <a:lstStyle/>
        <a:p>
          <a:r>
            <a:rPr lang="en-US"/>
            <a:t>Fully-equipped kitchen with advanced appliances</a:t>
          </a:r>
        </a:p>
      </dgm:t>
    </dgm:pt>
    <dgm:pt modelId="{1B1F7716-9E22-4426-A562-9941EA7938D4}" type="parTrans" cxnId="{3070B1C7-A4ED-4726-949D-8775E1CC65DD}">
      <dgm:prSet/>
      <dgm:spPr/>
      <dgm:t>
        <a:bodyPr/>
        <a:lstStyle/>
        <a:p>
          <a:endParaRPr lang="en-US"/>
        </a:p>
      </dgm:t>
    </dgm:pt>
    <dgm:pt modelId="{175BB1B9-051C-4DD1-9314-78C3B996E270}" type="sibTrans" cxnId="{3070B1C7-A4ED-4726-949D-8775E1CC65DD}">
      <dgm:prSet/>
      <dgm:spPr/>
      <dgm:t>
        <a:bodyPr/>
        <a:lstStyle/>
        <a:p>
          <a:endParaRPr lang="en-US"/>
        </a:p>
      </dgm:t>
    </dgm:pt>
    <dgm:pt modelId="{357CAF5A-909B-4A7C-8FBB-1CF6BA453E87}">
      <dgm:prSet/>
      <dgm:spPr/>
      <dgm:t>
        <a:bodyPr/>
        <a:lstStyle/>
        <a:p>
          <a:r>
            <a:rPr lang="en-US"/>
            <a:t>Spacious dining area offering comfort and flexibility</a:t>
          </a:r>
        </a:p>
      </dgm:t>
    </dgm:pt>
    <dgm:pt modelId="{A833039A-F12D-4625-A743-CC2FC6C0A217}" type="parTrans" cxnId="{313AEDF5-F17A-49A1-B4E4-060E1992D2D9}">
      <dgm:prSet/>
      <dgm:spPr/>
      <dgm:t>
        <a:bodyPr/>
        <a:lstStyle/>
        <a:p>
          <a:endParaRPr lang="en-US"/>
        </a:p>
      </dgm:t>
    </dgm:pt>
    <dgm:pt modelId="{CBAE1A35-33F6-419A-9435-6F02F352DE11}" type="sibTrans" cxnId="{313AEDF5-F17A-49A1-B4E4-060E1992D2D9}">
      <dgm:prSet/>
      <dgm:spPr/>
      <dgm:t>
        <a:bodyPr/>
        <a:lstStyle/>
        <a:p>
          <a:endParaRPr lang="en-US"/>
        </a:p>
      </dgm:t>
    </dgm:pt>
    <dgm:pt modelId="{B003A67C-47E4-465F-B061-0BB7E3530C23}">
      <dgm:prSet/>
      <dgm:spPr/>
      <dgm:t>
        <a:bodyPr/>
        <a:lstStyle/>
        <a:p>
          <a:r>
            <a:rPr lang="en-US"/>
            <a:t>Seasonal outdoor patio for dining and events</a:t>
          </a:r>
        </a:p>
      </dgm:t>
    </dgm:pt>
    <dgm:pt modelId="{7FC6FA06-1C36-43CA-97F2-620557820164}" type="parTrans" cxnId="{75E057AF-63E5-43D5-9CC4-E94B40944300}">
      <dgm:prSet/>
      <dgm:spPr/>
      <dgm:t>
        <a:bodyPr/>
        <a:lstStyle/>
        <a:p>
          <a:endParaRPr lang="en-US"/>
        </a:p>
      </dgm:t>
    </dgm:pt>
    <dgm:pt modelId="{5057FB01-1FFF-4EAB-81CA-BAB69C4FD709}" type="sibTrans" cxnId="{75E057AF-63E5-43D5-9CC4-E94B40944300}">
      <dgm:prSet/>
      <dgm:spPr/>
      <dgm:t>
        <a:bodyPr/>
        <a:lstStyle/>
        <a:p>
          <a:endParaRPr lang="en-US"/>
        </a:p>
      </dgm:t>
    </dgm:pt>
    <dgm:pt modelId="{0EE19D34-E276-491A-9206-300527A7E30E}">
      <dgm:prSet/>
      <dgm:spPr/>
      <dgm:t>
        <a:bodyPr/>
        <a:lstStyle/>
        <a:p>
          <a:r>
            <a:rPr lang="en-US"/>
            <a:t>Strategic Location:</a:t>
          </a:r>
        </a:p>
      </dgm:t>
    </dgm:pt>
    <dgm:pt modelId="{141709E4-2D0F-4E90-BA19-AC8301EEC659}" type="parTrans" cxnId="{AAEA6CFE-3068-43C9-AD4D-A615339522E1}">
      <dgm:prSet/>
      <dgm:spPr/>
      <dgm:t>
        <a:bodyPr/>
        <a:lstStyle/>
        <a:p>
          <a:endParaRPr lang="en-US"/>
        </a:p>
      </dgm:t>
    </dgm:pt>
    <dgm:pt modelId="{C088FC3F-52C6-4030-A336-C15C4E8C9C4B}" type="sibTrans" cxnId="{AAEA6CFE-3068-43C9-AD4D-A615339522E1}">
      <dgm:prSet/>
      <dgm:spPr/>
      <dgm:t>
        <a:bodyPr/>
        <a:lstStyle/>
        <a:p>
          <a:endParaRPr lang="en-US"/>
        </a:p>
      </dgm:t>
    </dgm:pt>
    <dgm:pt modelId="{7B8DBCFE-B5F4-45B1-9D54-F1B6A476A391}">
      <dgm:prSet/>
      <dgm:spPr/>
      <dgm:t>
        <a:bodyPr/>
        <a:lstStyle/>
        <a:p>
          <a:r>
            <a:rPr lang="en-US"/>
            <a:t>Adjacent to NWTC training labs and community spaces</a:t>
          </a:r>
        </a:p>
      </dgm:t>
    </dgm:pt>
    <dgm:pt modelId="{9501E7DD-FB67-41FB-B270-17A90D1840EB}" type="parTrans" cxnId="{8DA8A380-1483-4F73-8A55-7A174B19DE8A}">
      <dgm:prSet/>
      <dgm:spPr/>
      <dgm:t>
        <a:bodyPr/>
        <a:lstStyle/>
        <a:p>
          <a:endParaRPr lang="en-US"/>
        </a:p>
      </dgm:t>
    </dgm:pt>
    <dgm:pt modelId="{23A4F1A1-014D-4836-B179-E4227C6BF11A}" type="sibTrans" cxnId="{8DA8A380-1483-4F73-8A55-7A174B19DE8A}">
      <dgm:prSet/>
      <dgm:spPr/>
      <dgm:t>
        <a:bodyPr/>
        <a:lstStyle/>
        <a:p>
          <a:endParaRPr lang="en-US"/>
        </a:p>
      </dgm:t>
    </dgm:pt>
    <dgm:pt modelId="{198B1506-F582-4A0D-9762-D17F2CAD34F5}">
      <dgm:prSet/>
      <dgm:spPr/>
      <dgm:t>
        <a:bodyPr/>
        <a:lstStyle/>
        <a:p>
          <a:r>
            <a:rPr lang="en-US" dirty="0"/>
            <a:t>Shared public access on the ground floor for students, staff, the East Side community, and Northland tenants (Bank on Buffalo, </a:t>
          </a:r>
          <a:r>
            <a:rPr lang="en-US" dirty="0" err="1"/>
            <a:t>Retech</a:t>
          </a:r>
          <a:r>
            <a:rPr lang="en-US" dirty="0"/>
            <a:t> Systems, BMW, Rodriguez Construction, Rookery, and Flat 12 Mushrooms</a:t>
          </a:r>
        </a:p>
      </dgm:t>
    </dgm:pt>
    <dgm:pt modelId="{58AC32A9-F585-488D-86DF-B512B2DF6E1F}" type="parTrans" cxnId="{09CFD333-4F10-4502-B06B-CA51D31894BA}">
      <dgm:prSet/>
      <dgm:spPr/>
      <dgm:t>
        <a:bodyPr/>
        <a:lstStyle/>
        <a:p>
          <a:endParaRPr lang="en-US"/>
        </a:p>
      </dgm:t>
    </dgm:pt>
    <dgm:pt modelId="{B3009B7B-B614-493A-8DDA-646CEA549480}" type="sibTrans" cxnId="{09CFD333-4F10-4502-B06B-CA51D31894BA}">
      <dgm:prSet/>
      <dgm:spPr/>
      <dgm:t>
        <a:bodyPr/>
        <a:lstStyle/>
        <a:p>
          <a:endParaRPr lang="en-US"/>
        </a:p>
      </dgm:t>
    </dgm:pt>
    <dgm:pt modelId="{5F5E1C41-30BC-445E-8A9D-692A7E0A603F}">
      <dgm:prSet/>
      <dgm:spPr/>
      <dgm:t>
        <a:bodyPr/>
        <a:lstStyle/>
        <a:p>
          <a:r>
            <a:rPr lang="en-US" dirty="0"/>
            <a:t>Versatile Setup: The design supports full-service dining, casual “grab-and-go” options, and catering services</a:t>
          </a:r>
        </a:p>
      </dgm:t>
    </dgm:pt>
    <dgm:pt modelId="{5E9F6691-7286-4ECA-8AA6-20C6BF6FC171}" type="parTrans" cxnId="{629A6193-36B5-4E13-A226-76F82A356847}">
      <dgm:prSet/>
      <dgm:spPr/>
      <dgm:t>
        <a:bodyPr/>
        <a:lstStyle/>
        <a:p>
          <a:endParaRPr lang="en-US"/>
        </a:p>
      </dgm:t>
    </dgm:pt>
    <dgm:pt modelId="{BF3BE82C-FCDE-4CF4-81E6-D3F1F72039CB}" type="sibTrans" cxnId="{629A6193-36B5-4E13-A226-76F82A356847}">
      <dgm:prSet/>
      <dgm:spPr/>
      <dgm:t>
        <a:bodyPr/>
        <a:lstStyle/>
        <a:p>
          <a:endParaRPr lang="en-US"/>
        </a:p>
      </dgm:t>
    </dgm:pt>
    <dgm:pt modelId="{DBBE8E39-F0AE-4C79-89B1-A2FE2457D984}" type="pres">
      <dgm:prSet presAssocID="{18B1DC6F-A6B3-43DE-9115-A1A07420DB34}" presName="root" presStyleCnt="0">
        <dgm:presLayoutVars>
          <dgm:dir/>
          <dgm:resizeHandles val="exact"/>
        </dgm:presLayoutVars>
      </dgm:prSet>
      <dgm:spPr/>
    </dgm:pt>
    <dgm:pt modelId="{27AE5244-8C32-4EA2-BB3B-EE0C3EFD4AC4}" type="pres">
      <dgm:prSet presAssocID="{1F01B1AF-3F82-49DD-AC85-9F1ACA6B1C4C}" presName="compNode" presStyleCnt="0"/>
      <dgm:spPr/>
    </dgm:pt>
    <dgm:pt modelId="{91829BF9-7D23-4E18-A473-11953DE33438}" type="pres">
      <dgm:prSet presAssocID="{1F01B1AF-3F82-49DD-AC85-9F1ACA6B1C4C}" presName="bgRect" presStyleLbl="bgShp" presStyleIdx="0" presStyleCnt="4"/>
      <dgm:spPr/>
    </dgm:pt>
    <dgm:pt modelId="{56D6A1EC-85A3-4B0F-83F1-9BF90C511B1A}" type="pres">
      <dgm:prSet presAssocID="{1F01B1AF-3F82-49DD-AC85-9F1ACA6B1C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E03EF93F-4441-487D-9E7D-62DC64101BD8}" type="pres">
      <dgm:prSet presAssocID="{1F01B1AF-3F82-49DD-AC85-9F1ACA6B1C4C}" presName="spaceRect" presStyleCnt="0"/>
      <dgm:spPr/>
    </dgm:pt>
    <dgm:pt modelId="{5D5E1A07-9296-49C5-B9C4-CAECD9E7BA75}" type="pres">
      <dgm:prSet presAssocID="{1F01B1AF-3F82-49DD-AC85-9F1ACA6B1C4C}" presName="parTx" presStyleLbl="revTx" presStyleIdx="0" presStyleCnt="6">
        <dgm:presLayoutVars>
          <dgm:chMax val="0"/>
          <dgm:chPref val="0"/>
        </dgm:presLayoutVars>
      </dgm:prSet>
      <dgm:spPr/>
    </dgm:pt>
    <dgm:pt modelId="{5997C311-8650-479B-A959-81C221D322AD}" type="pres">
      <dgm:prSet presAssocID="{1AE865B9-9352-4322-A9C6-15AEC080B3BC}" presName="sibTrans" presStyleCnt="0"/>
      <dgm:spPr/>
    </dgm:pt>
    <dgm:pt modelId="{9F746518-D4A5-4AC7-99DA-27F257D6726B}" type="pres">
      <dgm:prSet presAssocID="{4E8E112C-91F6-4970-B327-8712D919A763}" presName="compNode" presStyleCnt="0"/>
      <dgm:spPr/>
    </dgm:pt>
    <dgm:pt modelId="{FD68ACBB-9720-4047-B596-46C2A69F5950}" type="pres">
      <dgm:prSet presAssocID="{4E8E112C-91F6-4970-B327-8712D919A763}" presName="bgRect" presStyleLbl="bgShp" presStyleIdx="1" presStyleCnt="4"/>
      <dgm:spPr/>
    </dgm:pt>
    <dgm:pt modelId="{BB00F66C-5762-4EC7-8169-CB704BFD35B1}" type="pres">
      <dgm:prSet presAssocID="{4E8E112C-91F6-4970-B327-8712D919A7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C2D9449B-C39D-4161-9D6C-583384337113}" type="pres">
      <dgm:prSet presAssocID="{4E8E112C-91F6-4970-B327-8712D919A763}" presName="spaceRect" presStyleCnt="0"/>
      <dgm:spPr/>
    </dgm:pt>
    <dgm:pt modelId="{0C3406AB-6806-4CC8-B3E6-ED441C0857D2}" type="pres">
      <dgm:prSet presAssocID="{4E8E112C-91F6-4970-B327-8712D919A763}" presName="parTx" presStyleLbl="revTx" presStyleIdx="1" presStyleCnt="6">
        <dgm:presLayoutVars>
          <dgm:chMax val="0"/>
          <dgm:chPref val="0"/>
        </dgm:presLayoutVars>
      </dgm:prSet>
      <dgm:spPr/>
    </dgm:pt>
    <dgm:pt modelId="{E3DC60A8-4ABB-4487-8874-0CFCE1C403E4}" type="pres">
      <dgm:prSet presAssocID="{4E8E112C-91F6-4970-B327-8712D919A763}" presName="desTx" presStyleLbl="revTx" presStyleIdx="2" presStyleCnt="6">
        <dgm:presLayoutVars/>
      </dgm:prSet>
      <dgm:spPr/>
    </dgm:pt>
    <dgm:pt modelId="{54268EA7-8999-4EA8-83E7-C235FF2AB2C1}" type="pres">
      <dgm:prSet presAssocID="{614ECA0D-04AF-4ECD-AFAB-5C3DFD189696}" presName="sibTrans" presStyleCnt="0"/>
      <dgm:spPr/>
    </dgm:pt>
    <dgm:pt modelId="{31BD9CB0-3E65-4B88-9A0E-05C2F5EFC9A1}" type="pres">
      <dgm:prSet presAssocID="{0EE19D34-E276-491A-9206-300527A7E30E}" presName="compNode" presStyleCnt="0"/>
      <dgm:spPr/>
    </dgm:pt>
    <dgm:pt modelId="{E2CCCD6C-CFEF-477C-B3B8-936EB323D6D0}" type="pres">
      <dgm:prSet presAssocID="{0EE19D34-E276-491A-9206-300527A7E30E}" presName="bgRect" presStyleLbl="bgShp" presStyleIdx="2" presStyleCnt="4"/>
      <dgm:spPr/>
    </dgm:pt>
    <dgm:pt modelId="{EBA0A273-F502-427F-BD7F-F33C3C20B4F7}" type="pres">
      <dgm:prSet presAssocID="{0EE19D34-E276-491A-9206-300527A7E3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5607CC9-1BDE-4D46-9332-8348D718D398}" type="pres">
      <dgm:prSet presAssocID="{0EE19D34-E276-491A-9206-300527A7E30E}" presName="spaceRect" presStyleCnt="0"/>
      <dgm:spPr/>
    </dgm:pt>
    <dgm:pt modelId="{711C9CD8-298A-49EE-9123-BAC776315888}" type="pres">
      <dgm:prSet presAssocID="{0EE19D34-E276-491A-9206-300527A7E30E}" presName="parTx" presStyleLbl="revTx" presStyleIdx="3" presStyleCnt="6">
        <dgm:presLayoutVars>
          <dgm:chMax val="0"/>
          <dgm:chPref val="0"/>
        </dgm:presLayoutVars>
      </dgm:prSet>
      <dgm:spPr/>
    </dgm:pt>
    <dgm:pt modelId="{A6236B4E-A70E-4562-91C9-ED87E82682D3}" type="pres">
      <dgm:prSet presAssocID="{0EE19D34-E276-491A-9206-300527A7E30E}" presName="desTx" presStyleLbl="revTx" presStyleIdx="4" presStyleCnt="6">
        <dgm:presLayoutVars/>
      </dgm:prSet>
      <dgm:spPr/>
    </dgm:pt>
    <dgm:pt modelId="{2E1BF1B3-FE45-4FAB-8FCB-B09F4C586E89}" type="pres">
      <dgm:prSet presAssocID="{C088FC3F-52C6-4030-A336-C15C4E8C9C4B}" presName="sibTrans" presStyleCnt="0"/>
      <dgm:spPr/>
    </dgm:pt>
    <dgm:pt modelId="{D741D6B5-5570-4407-96B7-33371852E63E}" type="pres">
      <dgm:prSet presAssocID="{5F5E1C41-30BC-445E-8A9D-692A7E0A603F}" presName="compNode" presStyleCnt="0"/>
      <dgm:spPr/>
    </dgm:pt>
    <dgm:pt modelId="{0B2BE373-F099-4420-A124-4E77A0E64594}" type="pres">
      <dgm:prSet presAssocID="{5F5E1C41-30BC-445E-8A9D-692A7E0A603F}" presName="bgRect" presStyleLbl="bgShp" presStyleIdx="3" presStyleCnt="4"/>
      <dgm:spPr/>
    </dgm:pt>
    <dgm:pt modelId="{A4D16347-36C9-4497-B9B4-3198B859161E}" type="pres">
      <dgm:prSet presAssocID="{5F5E1C41-30BC-445E-8A9D-692A7E0A60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D3FE0F15-3DD3-4E9A-BEA6-35B0DE0DE03C}" type="pres">
      <dgm:prSet presAssocID="{5F5E1C41-30BC-445E-8A9D-692A7E0A603F}" presName="spaceRect" presStyleCnt="0"/>
      <dgm:spPr/>
    </dgm:pt>
    <dgm:pt modelId="{E786F25A-FFCC-435B-82A5-F15F1962B532}" type="pres">
      <dgm:prSet presAssocID="{5F5E1C41-30BC-445E-8A9D-692A7E0A603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9CFD333-4F10-4502-B06B-CA51D31894BA}" srcId="{0EE19D34-E276-491A-9206-300527A7E30E}" destId="{198B1506-F582-4A0D-9762-D17F2CAD34F5}" srcOrd="1" destOrd="0" parTransId="{58AC32A9-F585-488D-86DF-B512B2DF6E1F}" sibTransId="{B3009B7B-B614-493A-8DDA-646CEA549480}"/>
    <dgm:cxn modelId="{54D6A73C-EAE0-4FAB-AE06-0AFB18E616C7}" type="presOf" srcId="{357CAF5A-909B-4A7C-8FBB-1CF6BA453E87}" destId="{E3DC60A8-4ABB-4487-8874-0CFCE1C403E4}" srcOrd="0" destOrd="1" presId="urn:microsoft.com/office/officeart/2018/2/layout/IconVerticalSolidList"/>
    <dgm:cxn modelId="{0FB19B45-F99D-473A-B7B6-52ABD65A18A7}" type="presOf" srcId="{18B1DC6F-A6B3-43DE-9115-A1A07420DB34}" destId="{DBBE8E39-F0AE-4C79-89B1-A2FE2457D984}" srcOrd="0" destOrd="0" presId="urn:microsoft.com/office/officeart/2018/2/layout/IconVerticalSolidList"/>
    <dgm:cxn modelId="{DC396D47-6A3E-4F27-ADEC-909C6023EFBD}" type="presOf" srcId="{973DB598-AAE9-4D0B-B4CC-F1EFDAC0C88E}" destId="{E3DC60A8-4ABB-4487-8874-0CFCE1C403E4}" srcOrd="0" destOrd="0" presId="urn:microsoft.com/office/officeart/2018/2/layout/IconVerticalSolidList"/>
    <dgm:cxn modelId="{8DA8A380-1483-4F73-8A55-7A174B19DE8A}" srcId="{0EE19D34-E276-491A-9206-300527A7E30E}" destId="{7B8DBCFE-B5F4-45B1-9D54-F1B6A476A391}" srcOrd="0" destOrd="0" parTransId="{9501E7DD-FB67-41FB-B270-17A90D1840EB}" sibTransId="{23A4F1A1-014D-4836-B179-E4227C6BF11A}"/>
    <dgm:cxn modelId="{4F8A608B-D6EA-407E-85B3-C7DA4A10ECDA}" srcId="{18B1DC6F-A6B3-43DE-9115-A1A07420DB34}" destId="{4E8E112C-91F6-4970-B327-8712D919A763}" srcOrd="1" destOrd="0" parTransId="{FDE8BF1E-66E0-449B-A425-C59EC95488C9}" sibTransId="{614ECA0D-04AF-4ECD-AFAB-5C3DFD189696}"/>
    <dgm:cxn modelId="{629A6193-36B5-4E13-A226-76F82A356847}" srcId="{18B1DC6F-A6B3-43DE-9115-A1A07420DB34}" destId="{5F5E1C41-30BC-445E-8A9D-692A7E0A603F}" srcOrd="3" destOrd="0" parTransId="{5E9F6691-7286-4ECA-8AA6-20C6BF6FC171}" sibTransId="{BF3BE82C-FCDE-4CF4-81E6-D3F1F72039CB}"/>
    <dgm:cxn modelId="{DEE12497-61AF-472F-A929-951F9A5B3D4E}" type="presOf" srcId="{B003A67C-47E4-465F-B061-0BB7E3530C23}" destId="{E3DC60A8-4ABB-4487-8874-0CFCE1C403E4}" srcOrd="0" destOrd="2" presId="urn:microsoft.com/office/officeart/2018/2/layout/IconVerticalSolidList"/>
    <dgm:cxn modelId="{1B33F7AB-7544-4EBD-8AC4-7F71C57A8CB8}" type="presOf" srcId="{4E8E112C-91F6-4970-B327-8712D919A763}" destId="{0C3406AB-6806-4CC8-B3E6-ED441C0857D2}" srcOrd="0" destOrd="0" presId="urn:microsoft.com/office/officeart/2018/2/layout/IconVerticalSolidList"/>
    <dgm:cxn modelId="{75E057AF-63E5-43D5-9CC4-E94B40944300}" srcId="{4E8E112C-91F6-4970-B327-8712D919A763}" destId="{B003A67C-47E4-465F-B061-0BB7E3530C23}" srcOrd="2" destOrd="0" parTransId="{7FC6FA06-1C36-43CA-97F2-620557820164}" sibTransId="{5057FB01-1FFF-4EAB-81CA-BAB69C4FD709}"/>
    <dgm:cxn modelId="{5879E6B3-F1C0-47B9-973E-2F4E1EEBA4DD}" type="presOf" srcId="{7B8DBCFE-B5F4-45B1-9D54-F1B6A476A391}" destId="{A6236B4E-A70E-4562-91C9-ED87E82682D3}" srcOrd="0" destOrd="0" presId="urn:microsoft.com/office/officeart/2018/2/layout/IconVerticalSolidList"/>
    <dgm:cxn modelId="{5CA749BC-3BFD-4F01-98AE-9411C73C7A80}" type="presOf" srcId="{198B1506-F582-4A0D-9762-D17F2CAD34F5}" destId="{A6236B4E-A70E-4562-91C9-ED87E82682D3}" srcOrd="0" destOrd="1" presId="urn:microsoft.com/office/officeart/2018/2/layout/IconVerticalSolidList"/>
    <dgm:cxn modelId="{7C0276BF-5AD6-4DF6-9347-26E53EADDCEE}" type="presOf" srcId="{1F01B1AF-3F82-49DD-AC85-9F1ACA6B1C4C}" destId="{5D5E1A07-9296-49C5-B9C4-CAECD9E7BA75}" srcOrd="0" destOrd="0" presId="urn:microsoft.com/office/officeart/2018/2/layout/IconVerticalSolidList"/>
    <dgm:cxn modelId="{8CBE82C2-AA9D-4B4E-8E4B-156230260085}" type="presOf" srcId="{0EE19D34-E276-491A-9206-300527A7E30E}" destId="{711C9CD8-298A-49EE-9123-BAC776315888}" srcOrd="0" destOrd="0" presId="urn:microsoft.com/office/officeart/2018/2/layout/IconVerticalSolidList"/>
    <dgm:cxn modelId="{3070B1C7-A4ED-4726-949D-8775E1CC65DD}" srcId="{4E8E112C-91F6-4970-B327-8712D919A763}" destId="{973DB598-AAE9-4D0B-B4CC-F1EFDAC0C88E}" srcOrd="0" destOrd="0" parTransId="{1B1F7716-9E22-4426-A562-9941EA7938D4}" sibTransId="{175BB1B9-051C-4DD1-9314-78C3B996E270}"/>
    <dgm:cxn modelId="{F571CED6-B318-4FC9-BBF8-52EC4DC2447C}" srcId="{18B1DC6F-A6B3-43DE-9115-A1A07420DB34}" destId="{1F01B1AF-3F82-49DD-AC85-9F1ACA6B1C4C}" srcOrd="0" destOrd="0" parTransId="{17E3A7F8-2505-46FF-872C-2620AB73655E}" sibTransId="{1AE865B9-9352-4322-A9C6-15AEC080B3BC}"/>
    <dgm:cxn modelId="{313AEDF5-F17A-49A1-B4E4-060E1992D2D9}" srcId="{4E8E112C-91F6-4970-B327-8712D919A763}" destId="{357CAF5A-909B-4A7C-8FBB-1CF6BA453E87}" srcOrd="1" destOrd="0" parTransId="{A833039A-F12D-4625-A743-CC2FC6C0A217}" sibTransId="{CBAE1A35-33F6-419A-9435-6F02F352DE11}"/>
    <dgm:cxn modelId="{ABD43CF8-6E97-418F-A3EC-F57DB5541A3C}" type="presOf" srcId="{5F5E1C41-30BC-445E-8A9D-692A7E0A603F}" destId="{E786F25A-FFCC-435B-82A5-F15F1962B532}" srcOrd="0" destOrd="0" presId="urn:microsoft.com/office/officeart/2018/2/layout/IconVerticalSolidList"/>
    <dgm:cxn modelId="{AAEA6CFE-3068-43C9-AD4D-A615339522E1}" srcId="{18B1DC6F-A6B3-43DE-9115-A1A07420DB34}" destId="{0EE19D34-E276-491A-9206-300527A7E30E}" srcOrd="2" destOrd="0" parTransId="{141709E4-2D0F-4E90-BA19-AC8301EEC659}" sibTransId="{C088FC3F-52C6-4030-A336-C15C4E8C9C4B}"/>
    <dgm:cxn modelId="{C5141E4D-C4D9-4C58-A520-A21E476F3FBA}" type="presParOf" srcId="{DBBE8E39-F0AE-4C79-89B1-A2FE2457D984}" destId="{27AE5244-8C32-4EA2-BB3B-EE0C3EFD4AC4}" srcOrd="0" destOrd="0" presId="urn:microsoft.com/office/officeart/2018/2/layout/IconVerticalSolidList"/>
    <dgm:cxn modelId="{4E6E4A94-5E03-4CBF-B141-2E2019A44CAB}" type="presParOf" srcId="{27AE5244-8C32-4EA2-BB3B-EE0C3EFD4AC4}" destId="{91829BF9-7D23-4E18-A473-11953DE33438}" srcOrd="0" destOrd="0" presId="urn:microsoft.com/office/officeart/2018/2/layout/IconVerticalSolidList"/>
    <dgm:cxn modelId="{32A0617C-C2EC-4BD8-9976-C714B4CF65D0}" type="presParOf" srcId="{27AE5244-8C32-4EA2-BB3B-EE0C3EFD4AC4}" destId="{56D6A1EC-85A3-4B0F-83F1-9BF90C511B1A}" srcOrd="1" destOrd="0" presId="urn:microsoft.com/office/officeart/2018/2/layout/IconVerticalSolidList"/>
    <dgm:cxn modelId="{98C2CAF2-A211-4716-9EE1-F36600DA24F0}" type="presParOf" srcId="{27AE5244-8C32-4EA2-BB3B-EE0C3EFD4AC4}" destId="{E03EF93F-4441-487D-9E7D-62DC64101BD8}" srcOrd="2" destOrd="0" presId="urn:microsoft.com/office/officeart/2018/2/layout/IconVerticalSolidList"/>
    <dgm:cxn modelId="{6A2B9D0B-9E73-475B-9880-CC6C3B79A142}" type="presParOf" srcId="{27AE5244-8C32-4EA2-BB3B-EE0C3EFD4AC4}" destId="{5D5E1A07-9296-49C5-B9C4-CAECD9E7BA75}" srcOrd="3" destOrd="0" presId="urn:microsoft.com/office/officeart/2018/2/layout/IconVerticalSolidList"/>
    <dgm:cxn modelId="{37F604B6-7FA1-45DE-9080-2FD6F7181688}" type="presParOf" srcId="{DBBE8E39-F0AE-4C79-89B1-A2FE2457D984}" destId="{5997C311-8650-479B-A959-81C221D322AD}" srcOrd="1" destOrd="0" presId="urn:microsoft.com/office/officeart/2018/2/layout/IconVerticalSolidList"/>
    <dgm:cxn modelId="{6B32CF97-935C-4834-B335-86643600F860}" type="presParOf" srcId="{DBBE8E39-F0AE-4C79-89B1-A2FE2457D984}" destId="{9F746518-D4A5-4AC7-99DA-27F257D6726B}" srcOrd="2" destOrd="0" presId="urn:microsoft.com/office/officeart/2018/2/layout/IconVerticalSolidList"/>
    <dgm:cxn modelId="{95607F31-CB94-43F8-A59E-CC4AB8BC8E52}" type="presParOf" srcId="{9F746518-D4A5-4AC7-99DA-27F257D6726B}" destId="{FD68ACBB-9720-4047-B596-46C2A69F5950}" srcOrd="0" destOrd="0" presId="urn:microsoft.com/office/officeart/2018/2/layout/IconVerticalSolidList"/>
    <dgm:cxn modelId="{2F162ED7-D4FA-4A0E-8652-390DD336234C}" type="presParOf" srcId="{9F746518-D4A5-4AC7-99DA-27F257D6726B}" destId="{BB00F66C-5762-4EC7-8169-CB704BFD35B1}" srcOrd="1" destOrd="0" presId="urn:microsoft.com/office/officeart/2018/2/layout/IconVerticalSolidList"/>
    <dgm:cxn modelId="{1FAB8DFB-6AE7-4904-9E3E-6B9EAE5ECCD6}" type="presParOf" srcId="{9F746518-D4A5-4AC7-99DA-27F257D6726B}" destId="{C2D9449B-C39D-4161-9D6C-583384337113}" srcOrd="2" destOrd="0" presId="urn:microsoft.com/office/officeart/2018/2/layout/IconVerticalSolidList"/>
    <dgm:cxn modelId="{82C1B5A0-2B28-4B61-BE04-2CB6481A9870}" type="presParOf" srcId="{9F746518-D4A5-4AC7-99DA-27F257D6726B}" destId="{0C3406AB-6806-4CC8-B3E6-ED441C0857D2}" srcOrd="3" destOrd="0" presId="urn:microsoft.com/office/officeart/2018/2/layout/IconVerticalSolidList"/>
    <dgm:cxn modelId="{8EA85A67-52ED-4EBA-85AE-60B0E6D7755F}" type="presParOf" srcId="{9F746518-D4A5-4AC7-99DA-27F257D6726B}" destId="{E3DC60A8-4ABB-4487-8874-0CFCE1C403E4}" srcOrd="4" destOrd="0" presId="urn:microsoft.com/office/officeart/2018/2/layout/IconVerticalSolidList"/>
    <dgm:cxn modelId="{AB348434-873F-4674-BEF2-243A6EA36B30}" type="presParOf" srcId="{DBBE8E39-F0AE-4C79-89B1-A2FE2457D984}" destId="{54268EA7-8999-4EA8-83E7-C235FF2AB2C1}" srcOrd="3" destOrd="0" presId="urn:microsoft.com/office/officeart/2018/2/layout/IconVerticalSolidList"/>
    <dgm:cxn modelId="{DF967201-45B6-4DF7-980B-8A8982867FB6}" type="presParOf" srcId="{DBBE8E39-F0AE-4C79-89B1-A2FE2457D984}" destId="{31BD9CB0-3E65-4B88-9A0E-05C2F5EFC9A1}" srcOrd="4" destOrd="0" presId="urn:microsoft.com/office/officeart/2018/2/layout/IconVerticalSolidList"/>
    <dgm:cxn modelId="{D093B0D6-7E91-4EB8-9C92-9D0E6E77330E}" type="presParOf" srcId="{31BD9CB0-3E65-4B88-9A0E-05C2F5EFC9A1}" destId="{E2CCCD6C-CFEF-477C-B3B8-936EB323D6D0}" srcOrd="0" destOrd="0" presId="urn:microsoft.com/office/officeart/2018/2/layout/IconVerticalSolidList"/>
    <dgm:cxn modelId="{50DE59A0-5FE9-426A-B544-0CE49E3F91B4}" type="presParOf" srcId="{31BD9CB0-3E65-4B88-9A0E-05C2F5EFC9A1}" destId="{EBA0A273-F502-427F-BD7F-F33C3C20B4F7}" srcOrd="1" destOrd="0" presId="urn:microsoft.com/office/officeart/2018/2/layout/IconVerticalSolidList"/>
    <dgm:cxn modelId="{85138D3D-1D9F-487E-8B32-7B1962E9B002}" type="presParOf" srcId="{31BD9CB0-3E65-4B88-9A0E-05C2F5EFC9A1}" destId="{75607CC9-1BDE-4D46-9332-8348D718D398}" srcOrd="2" destOrd="0" presId="urn:microsoft.com/office/officeart/2018/2/layout/IconVerticalSolidList"/>
    <dgm:cxn modelId="{F371621C-C6CE-42D3-BC5C-6C706AED97A1}" type="presParOf" srcId="{31BD9CB0-3E65-4B88-9A0E-05C2F5EFC9A1}" destId="{711C9CD8-298A-49EE-9123-BAC776315888}" srcOrd="3" destOrd="0" presId="urn:microsoft.com/office/officeart/2018/2/layout/IconVerticalSolidList"/>
    <dgm:cxn modelId="{09868D5C-AAD8-4F31-80C8-EFA9420D9CAA}" type="presParOf" srcId="{31BD9CB0-3E65-4B88-9A0E-05C2F5EFC9A1}" destId="{A6236B4E-A70E-4562-91C9-ED87E82682D3}" srcOrd="4" destOrd="0" presId="urn:microsoft.com/office/officeart/2018/2/layout/IconVerticalSolidList"/>
    <dgm:cxn modelId="{825B08B2-84B9-4115-B561-F90863BC61E1}" type="presParOf" srcId="{DBBE8E39-F0AE-4C79-89B1-A2FE2457D984}" destId="{2E1BF1B3-FE45-4FAB-8FCB-B09F4C586E89}" srcOrd="5" destOrd="0" presId="urn:microsoft.com/office/officeart/2018/2/layout/IconVerticalSolidList"/>
    <dgm:cxn modelId="{C19DB865-B31B-4BFD-A514-38FB542C40E4}" type="presParOf" srcId="{DBBE8E39-F0AE-4C79-89B1-A2FE2457D984}" destId="{D741D6B5-5570-4407-96B7-33371852E63E}" srcOrd="6" destOrd="0" presId="urn:microsoft.com/office/officeart/2018/2/layout/IconVerticalSolidList"/>
    <dgm:cxn modelId="{EDEE38B0-C368-46B4-868E-39B2C6B06717}" type="presParOf" srcId="{D741D6B5-5570-4407-96B7-33371852E63E}" destId="{0B2BE373-F099-4420-A124-4E77A0E64594}" srcOrd="0" destOrd="0" presId="urn:microsoft.com/office/officeart/2018/2/layout/IconVerticalSolidList"/>
    <dgm:cxn modelId="{7A127F9F-38DD-45AD-B9A8-AE497A77366E}" type="presParOf" srcId="{D741D6B5-5570-4407-96B7-33371852E63E}" destId="{A4D16347-36C9-4497-B9B4-3198B859161E}" srcOrd="1" destOrd="0" presId="urn:microsoft.com/office/officeart/2018/2/layout/IconVerticalSolidList"/>
    <dgm:cxn modelId="{C1596B59-F915-4A7D-BDDB-B9CE37B7415D}" type="presParOf" srcId="{D741D6B5-5570-4407-96B7-33371852E63E}" destId="{D3FE0F15-3DD3-4E9A-BEA6-35B0DE0DE03C}" srcOrd="2" destOrd="0" presId="urn:microsoft.com/office/officeart/2018/2/layout/IconVerticalSolidList"/>
    <dgm:cxn modelId="{3B3B78FB-6A5A-4625-88DA-5E360345C0C4}" type="presParOf" srcId="{D741D6B5-5570-4407-96B7-33371852E63E}" destId="{E786F25A-FFCC-435B-82A5-F15F1962B5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22440-8BFF-4472-9B92-03D9EFEA75D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F4663D-658E-426E-96B9-4F4D49D70DA4}">
      <dgm:prSet/>
      <dgm:spPr/>
      <dgm:t>
        <a:bodyPr/>
        <a:lstStyle/>
        <a:p>
          <a:pPr>
            <a:defRPr b="1"/>
          </a:pPr>
          <a:r>
            <a:rPr lang="en-US"/>
            <a:t>Diverse Audience:</a:t>
          </a:r>
        </a:p>
      </dgm:t>
    </dgm:pt>
    <dgm:pt modelId="{3EE5B04B-0DBC-401B-8A42-7C503093944B}" type="parTrans" cxnId="{241580EA-B5CE-47E2-AABB-B397DB40EB90}">
      <dgm:prSet/>
      <dgm:spPr/>
      <dgm:t>
        <a:bodyPr/>
        <a:lstStyle/>
        <a:p>
          <a:endParaRPr lang="en-US"/>
        </a:p>
      </dgm:t>
    </dgm:pt>
    <dgm:pt modelId="{2CA2211B-DFA3-4D51-BC08-D5EA1CA116C1}" type="sibTrans" cxnId="{241580EA-B5CE-47E2-AABB-B397DB40EB90}">
      <dgm:prSet/>
      <dgm:spPr/>
      <dgm:t>
        <a:bodyPr/>
        <a:lstStyle/>
        <a:p>
          <a:endParaRPr lang="en-US"/>
        </a:p>
      </dgm:t>
    </dgm:pt>
    <dgm:pt modelId="{174AA742-BFFD-486C-AA25-799594FB1AC0}">
      <dgm:prSet/>
      <dgm:spPr/>
      <dgm:t>
        <a:bodyPr/>
        <a:lstStyle/>
        <a:p>
          <a:r>
            <a:rPr lang="en-US"/>
            <a:t>Reach </a:t>
          </a:r>
          <a:r>
            <a:rPr lang="en-US" b="1"/>
            <a:t>350-400 students </a:t>
          </a:r>
          <a:r>
            <a:rPr lang="en-US"/>
            <a:t>and </a:t>
          </a:r>
          <a:r>
            <a:rPr lang="en-US" b="1"/>
            <a:t>50 staff </a:t>
          </a:r>
          <a:r>
            <a:rPr lang="en-US"/>
            <a:t>at NWTC</a:t>
          </a:r>
        </a:p>
      </dgm:t>
    </dgm:pt>
    <dgm:pt modelId="{9016AE34-1A0C-456B-90D5-FBA569FE946B}" type="parTrans" cxnId="{A3DA5991-AD8D-4A2E-AC94-1B765EC43C7B}">
      <dgm:prSet/>
      <dgm:spPr/>
      <dgm:t>
        <a:bodyPr/>
        <a:lstStyle/>
        <a:p>
          <a:endParaRPr lang="en-US"/>
        </a:p>
      </dgm:t>
    </dgm:pt>
    <dgm:pt modelId="{0D4EABDA-9F7A-4538-8576-EA44F8382E3B}" type="sibTrans" cxnId="{A3DA5991-AD8D-4A2E-AC94-1B765EC43C7B}">
      <dgm:prSet/>
      <dgm:spPr/>
      <dgm:t>
        <a:bodyPr/>
        <a:lstStyle/>
        <a:p>
          <a:endParaRPr lang="en-US"/>
        </a:p>
      </dgm:t>
    </dgm:pt>
    <dgm:pt modelId="{83617EF4-5A44-4C6C-B259-ABDEF3740DB6}">
      <dgm:prSet/>
      <dgm:spPr/>
      <dgm:t>
        <a:bodyPr/>
        <a:lstStyle/>
        <a:p>
          <a:r>
            <a:rPr lang="en-US"/>
            <a:t>Serve </a:t>
          </a:r>
          <a:r>
            <a:rPr lang="en-US" b="1"/>
            <a:t>455 workers </a:t>
          </a:r>
          <a:r>
            <a:rPr lang="en-US"/>
            <a:t>employed at nearby businesses</a:t>
          </a:r>
        </a:p>
      </dgm:t>
    </dgm:pt>
    <dgm:pt modelId="{7D22C18E-7BBF-4C6B-9D51-51FE601981D9}" type="parTrans" cxnId="{4A30D395-4AF3-4DCC-89D6-4E0383528BEA}">
      <dgm:prSet/>
      <dgm:spPr/>
      <dgm:t>
        <a:bodyPr/>
        <a:lstStyle/>
        <a:p>
          <a:endParaRPr lang="en-US"/>
        </a:p>
      </dgm:t>
    </dgm:pt>
    <dgm:pt modelId="{F35890F9-4F4D-4197-8C32-726277A95CC2}" type="sibTrans" cxnId="{4A30D395-4AF3-4DCC-89D6-4E0383528BEA}">
      <dgm:prSet/>
      <dgm:spPr/>
      <dgm:t>
        <a:bodyPr/>
        <a:lstStyle/>
        <a:p>
          <a:endParaRPr lang="en-US"/>
        </a:p>
      </dgm:t>
    </dgm:pt>
    <dgm:pt modelId="{AD8B2DA5-BE41-4BC5-880F-835391430D87}">
      <dgm:prSet/>
      <dgm:spPr/>
      <dgm:t>
        <a:bodyPr/>
        <a:lstStyle/>
        <a:p>
          <a:r>
            <a:rPr lang="en-US"/>
            <a:t>Engage </a:t>
          </a:r>
          <a:r>
            <a:rPr lang="en-US" b="1"/>
            <a:t>2,337 residents </a:t>
          </a:r>
          <a:r>
            <a:rPr lang="en-US"/>
            <a:t>in the immediate area</a:t>
          </a:r>
        </a:p>
      </dgm:t>
    </dgm:pt>
    <dgm:pt modelId="{9AE0661A-A297-427D-85B8-D49B6E472A8E}" type="parTrans" cxnId="{215F08AB-F731-4249-B45A-D36672BA9ADB}">
      <dgm:prSet/>
      <dgm:spPr/>
      <dgm:t>
        <a:bodyPr/>
        <a:lstStyle/>
        <a:p>
          <a:endParaRPr lang="en-US"/>
        </a:p>
      </dgm:t>
    </dgm:pt>
    <dgm:pt modelId="{BB912B31-3822-4886-A4DB-3065E8074DCD}" type="sibTrans" cxnId="{215F08AB-F731-4249-B45A-D36672BA9ADB}">
      <dgm:prSet/>
      <dgm:spPr/>
      <dgm:t>
        <a:bodyPr/>
        <a:lstStyle/>
        <a:p>
          <a:endParaRPr lang="en-US"/>
        </a:p>
      </dgm:t>
    </dgm:pt>
    <dgm:pt modelId="{21AC9915-77BA-4E07-AAB3-2A7678EDC8DC}">
      <dgm:prSet/>
      <dgm:spPr/>
      <dgm:t>
        <a:bodyPr/>
        <a:lstStyle/>
        <a:p>
          <a:pPr>
            <a:defRPr b="1"/>
          </a:pPr>
          <a:r>
            <a:rPr lang="en-US"/>
            <a:t>Community Impact:</a:t>
          </a:r>
        </a:p>
      </dgm:t>
    </dgm:pt>
    <dgm:pt modelId="{A2A97DD7-3EA3-4FBA-B796-D3F9FB8F5704}" type="parTrans" cxnId="{E57EFE68-43BD-464E-AE08-867C5BCA5232}">
      <dgm:prSet/>
      <dgm:spPr/>
      <dgm:t>
        <a:bodyPr/>
        <a:lstStyle/>
        <a:p>
          <a:endParaRPr lang="en-US"/>
        </a:p>
      </dgm:t>
    </dgm:pt>
    <dgm:pt modelId="{C6173FE6-DAA9-4742-8326-025E3B7B0C07}" type="sibTrans" cxnId="{E57EFE68-43BD-464E-AE08-867C5BCA5232}">
      <dgm:prSet/>
      <dgm:spPr/>
      <dgm:t>
        <a:bodyPr/>
        <a:lstStyle/>
        <a:p>
          <a:endParaRPr lang="en-US"/>
        </a:p>
      </dgm:t>
    </dgm:pt>
    <dgm:pt modelId="{2C61D215-0A6F-46A6-8614-8F5886FCA21D}">
      <dgm:prSet/>
      <dgm:spPr/>
      <dgm:t>
        <a:bodyPr/>
        <a:lstStyle/>
        <a:p>
          <a:r>
            <a:rPr lang="en-US"/>
            <a:t>Address a trade area </a:t>
          </a:r>
          <a:r>
            <a:rPr lang="en-US" b="1"/>
            <a:t>underserved by food options</a:t>
          </a:r>
          <a:endParaRPr lang="en-US"/>
        </a:p>
      </dgm:t>
    </dgm:pt>
    <dgm:pt modelId="{59ED3E93-F8F9-46AF-845A-603DF73FBC74}" type="parTrans" cxnId="{ADEE761C-C727-40F5-93F6-820C7ECB62E5}">
      <dgm:prSet/>
      <dgm:spPr/>
      <dgm:t>
        <a:bodyPr/>
        <a:lstStyle/>
        <a:p>
          <a:endParaRPr lang="en-US"/>
        </a:p>
      </dgm:t>
    </dgm:pt>
    <dgm:pt modelId="{100B2D15-FD3C-4191-981D-EB8A4A9528AA}" type="sibTrans" cxnId="{ADEE761C-C727-40F5-93F6-820C7ECB62E5}">
      <dgm:prSet/>
      <dgm:spPr/>
      <dgm:t>
        <a:bodyPr/>
        <a:lstStyle/>
        <a:p>
          <a:endParaRPr lang="en-US"/>
        </a:p>
      </dgm:t>
    </dgm:pt>
    <dgm:pt modelId="{655E6A09-60C5-46E6-A838-B34A37B05A45}">
      <dgm:prSet/>
      <dgm:spPr/>
      <dgm:t>
        <a:bodyPr/>
        <a:lstStyle/>
        <a:p>
          <a:r>
            <a:rPr lang="en-US"/>
            <a:t>Establish the café as a </a:t>
          </a:r>
          <a:r>
            <a:rPr lang="en-US" b="1"/>
            <a:t>hub for a quality dining and social interaction</a:t>
          </a:r>
          <a:endParaRPr lang="en-US"/>
        </a:p>
      </dgm:t>
    </dgm:pt>
    <dgm:pt modelId="{0B8FE04F-F287-4B4E-B4A3-E507E54D1624}" type="parTrans" cxnId="{B2F1F03D-CB3E-4029-BDA7-2C967C166B71}">
      <dgm:prSet/>
      <dgm:spPr/>
      <dgm:t>
        <a:bodyPr/>
        <a:lstStyle/>
        <a:p>
          <a:endParaRPr lang="en-US"/>
        </a:p>
      </dgm:t>
    </dgm:pt>
    <dgm:pt modelId="{24962692-E472-4A9B-AB1A-2144689121AF}" type="sibTrans" cxnId="{B2F1F03D-CB3E-4029-BDA7-2C967C166B71}">
      <dgm:prSet/>
      <dgm:spPr/>
      <dgm:t>
        <a:bodyPr/>
        <a:lstStyle/>
        <a:p>
          <a:endParaRPr lang="en-US"/>
        </a:p>
      </dgm:t>
    </dgm:pt>
    <dgm:pt modelId="{65497CB0-7689-40D7-A6B3-707F02EEAAF9}" type="pres">
      <dgm:prSet presAssocID="{A5322440-8BFF-4472-9B92-03D9EFEA75D1}" presName="root" presStyleCnt="0">
        <dgm:presLayoutVars>
          <dgm:dir/>
          <dgm:resizeHandles val="exact"/>
        </dgm:presLayoutVars>
      </dgm:prSet>
      <dgm:spPr/>
    </dgm:pt>
    <dgm:pt modelId="{E5329CD6-2697-443D-9978-07438596889A}" type="pres">
      <dgm:prSet presAssocID="{BCF4663D-658E-426E-96B9-4F4D49D70DA4}" presName="compNode" presStyleCnt="0"/>
      <dgm:spPr/>
    </dgm:pt>
    <dgm:pt modelId="{346CA931-C7BB-4405-87E2-357A93E218B7}" type="pres">
      <dgm:prSet presAssocID="{BCF4663D-658E-426E-96B9-4F4D49D70DA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FD0E86A-B48A-41F3-B37B-456CF650D18F}" type="pres">
      <dgm:prSet presAssocID="{BCF4663D-658E-426E-96B9-4F4D49D70DA4}" presName="iconSpace" presStyleCnt="0"/>
      <dgm:spPr/>
    </dgm:pt>
    <dgm:pt modelId="{4B213E18-9739-4132-B3C3-D2A2A966F967}" type="pres">
      <dgm:prSet presAssocID="{BCF4663D-658E-426E-96B9-4F4D49D70DA4}" presName="parTx" presStyleLbl="revTx" presStyleIdx="0" presStyleCnt="4">
        <dgm:presLayoutVars>
          <dgm:chMax val="0"/>
          <dgm:chPref val="0"/>
        </dgm:presLayoutVars>
      </dgm:prSet>
      <dgm:spPr/>
    </dgm:pt>
    <dgm:pt modelId="{091EB41B-D1A1-494D-907D-66B646D8F9F3}" type="pres">
      <dgm:prSet presAssocID="{BCF4663D-658E-426E-96B9-4F4D49D70DA4}" presName="txSpace" presStyleCnt="0"/>
      <dgm:spPr/>
    </dgm:pt>
    <dgm:pt modelId="{71A583B6-A9FC-4962-8080-B88F46CBECE5}" type="pres">
      <dgm:prSet presAssocID="{BCF4663D-658E-426E-96B9-4F4D49D70DA4}" presName="desTx" presStyleLbl="revTx" presStyleIdx="1" presStyleCnt="4">
        <dgm:presLayoutVars/>
      </dgm:prSet>
      <dgm:spPr/>
    </dgm:pt>
    <dgm:pt modelId="{76936390-A9B5-4472-B7AE-7E712235019B}" type="pres">
      <dgm:prSet presAssocID="{2CA2211B-DFA3-4D51-BC08-D5EA1CA116C1}" presName="sibTrans" presStyleCnt="0"/>
      <dgm:spPr/>
    </dgm:pt>
    <dgm:pt modelId="{3CC86C0E-CF66-4BF8-8799-46C97904778F}" type="pres">
      <dgm:prSet presAssocID="{21AC9915-77BA-4E07-AAB3-2A7678EDC8DC}" presName="compNode" presStyleCnt="0"/>
      <dgm:spPr/>
    </dgm:pt>
    <dgm:pt modelId="{43348521-9194-4C04-81E1-55C3D6106C14}" type="pres">
      <dgm:prSet presAssocID="{21AC9915-77BA-4E07-AAB3-2A7678EDC8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B9AD584E-B17F-4CE1-817D-C9195DD2D1C5}" type="pres">
      <dgm:prSet presAssocID="{21AC9915-77BA-4E07-AAB3-2A7678EDC8DC}" presName="iconSpace" presStyleCnt="0"/>
      <dgm:spPr/>
    </dgm:pt>
    <dgm:pt modelId="{EFD96471-DF1D-4202-89D9-16E4322F4380}" type="pres">
      <dgm:prSet presAssocID="{21AC9915-77BA-4E07-AAB3-2A7678EDC8DC}" presName="parTx" presStyleLbl="revTx" presStyleIdx="2" presStyleCnt="4">
        <dgm:presLayoutVars>
          <dgm:chMax val="0"/>
          <dgm:chPref val="0"/>
        </dgm:presLayoutVars>
      </dgm:prSet>
      <dgm:spPr/>
    </dgm:pt>
    <dgm:pt modelId="{9D3DC7D1-FF4F-4E59-A123-81156E0765AE}" type="pres">
      <dgm:prSet presAssocID="{21AC9915-77BA-4E07-AAB3-2A7678EDC8DC}" presName="txSpace" presStyleCnt="0"/>
      <dgm:spPr/>
    </dgm:pt>
    <dgm:pt modelId="{6860222B-41A8-4248-94A0-46176E2B040F}" type="pres">
      <dgm:prSet presAssocID="{21AC9915-77BA-4E07-AAB3-2A7678EDC8DC}" presName="desTx" presStyleLbl="revTx" presStyleIdx="3" presStyleCnt="4">
        <dgm:presLayoutVars/>
      </dgm:prSet>
      <dgm:spPr/>
    </dgm:pt>
  </dgm:ptLst>
  <dgm:cxnLst>
    <dgm:cxn modelId="{ADEE761C-C727-40F5-93F6-820C7ECB62E5}" srcId="{21AC9915-77BA-4E07-AAB3-2A7678EDC8DC}" destId="{2C61D215-0A6F-46A6-8614-8F5886FCA21D}" srcOrd="0" destOrd="0" parTransId="{59ED3E93-F8F9-46AF-845A-603DF73FBC74}" sibTransId="{100B2D15-FD3C-4191-981D-EB8A4A9528AA}"/>
    <dgm:cxn modelId="{79501E34-52CB-4F3F-9FB0-593AB198115D}" type="presOf" srcId="{83617EF4-5A44-4C6C-B259-ABDEF3740DB6}" destId="{71A583B6-A9FC-4962-8080-B88F46CBECE5}" srcOrd="0" destOrd="1" presId="urn:microsoft.com/office/officeart/2018/5/layout/CenteredIconLabelDescriptionList"/>
    <dgm:cxn modelId="{B2F1F03D-CB3E-4029-BDA7-2C967C166B71}" srcId="{21AC9915-77BA-4E07-AAB3-2A7678EDC8DC}" destId="{655E6A09-60C5-46E6-A838-B34A37B05A45}" srcOrd="1" destOrd="0" parTransId="{0B8FE04F-F287-4B4E-B4A3-E507E54D1624}" sibTransId="{24962692-E472-4A9B-AB1A-2144689121AF}"/>
    <dgm:cxn modelId="{CFA8C15E-8E9D-4595-A021-7FB363BF2ED1}" type="presOf" srcId="{A5322440-8BFF-4472-9B92-03D9EFEA75D1}" destId="{65497CB0-7689-40D7-A6B3-707F02EEAAF9}" srcOrd="0" destOrd="0" presId="urn:microsoft.com/office/officeart/2018/5/layout/CenteredIconLabelDescriptionList"/>
    <dgm:cxn modelId="{E57EFE68-43BD-464E-AE08-867C5BCA5232}" srcId="{A5322440-8BFF-4472-9B92-03D9EFEA75D1}" destId="{21AC9915-77BA-4E07-AAB3-2A7678EDC8DC}" srcOrd="1" destOrd="0" parTransId="{A2A97DD7-3EA3-4FBA-B796-D3F9FB8F5704}" sibTransId="{C6173FE6-DAA9-4742-8326-025E3B7B0C07}"/>
    <dgm:cxn modelId="{66289C50-06FA-4D75-ACA6-8F49B004AA4D}" type="presOf" srcId="{655E6A09-60C5-46E6-A838-B34A37B05A45}" destId="{6860222B-41A8-4248-94A0-46176E2B040F}" srcOrd="0" destOrd="1" presId="urn:microsoft.com/office/officeart/2018/5/layout/CenteredIconLabelDescriptionList"/>
    <dgm:cxn modelId="{A9DA407D-28C4-44DB-9134-CFF485E9C3AC}" type="presOf" srcId="{174AA742-BFFD-486C-AA25-799594FB1AC0}" destId="{71A583B6-A9FC-4962-8080-B88F46CBECE5}" srcOrd="0" destOrd="0" presId="urn:microsoft.com/office/officeart/2018/5/layout/CenteredIconLabelDescriptionList"/>
    <dgm:cxn modelId="{882A788A-1425-4919-989C-EB36889B5C44}" type="presOf" srcId="{2C61D215-0A6F-46A6-8614-8F5886FCA21D}" destId="{6860222B-41A8-4248-94A0-46176E2B040F}" srcOrd="0" destOrd="0" presId="urn:microsoft.com/office/officeart/2018/5/layout/CenteredIconLabelDescriptionList"/>
    <dgm:cxn modelId="{A3DA5991-AD8D-4A2E-AC94-1B765EC43C7B}" srcId="{BCF4663D-658E-426E-96B9-4F4D49D70DA4}" destId="{174AA742-BFFD-486C-AA25-799594FB1AC0}" srcOrd="0" destOrd="0" parTransId="{9016AE34-1A0C-456B-90D5-FBA569FE946B}" sibTransId="{0D4EABDA-9F7A-4538-8576-EA44F8382E3B}"/>
    <dgm:cxn modelId="{4A30D395-4AF3-4DCC-89D6-4E0383528BEA}" srcId="{BCF4663D-658E-426E-96B9-4F4D49D70DA4}" destId="{83617EF4-5A44-4C6C-B259-ABDEF3740DB6}" srcOrd="1" destOrd="0" parTransId="{7D22C18E-7BBF-4C6B-9D51-51FE601981D9}" sibTransId="{F35890F9-4F4D-4197-8C32-726277A95CC2}"/>
    <dgm:cxn modelId="{6618DEA1-CDF3-4E5E-AE8D-A2C7817DD87F}" type="presOf" srcId="{21AC9915-77BA-4E07-AAB3-2A7678EDC8DC}" destId="{EFD96471-DF1D-4202-89D9-16E4322F4380}" srcOrd="0" destOrd="0" presId="urn:microsoft.com/office/officeart/2018/5/layout/CenteredIconLabelDescriptionList"/>
    <dgm:cxn modelId="{215F08AB-F731-4249-B45A-D36672BA9ADB}" srcId="{BCF4663D-658E-426E-96B9-4F4D49D70DA4}" destId="{AD8B2DA5-BE41-4BC5-880F-835391430D87}" srcOrd="2" destOrd="0" parTransId="{9AE0661A-A297-427D-85B8-D49B6E472A8E}" sibTransId="{BB912B31-3822-4886-A4DB-3065E8074DCD}"/>
    <dgm:cxn modelId="{F185F4CB-B898-4519-885F-0B317122EFBE}" type="presOf" srcId="{BCF4663D-658E-426E-96B9-4F4D49D70DA4}" destId="{4B213E18-9739-4132-B3C3-D2A2A966F967}" srcOrd="0" destOrd="0" presId="urn:microsoft.com/office/officeart/2018/5/layout/CenteredIconLabelDescriptionList"/>
    <dgm:cxn modelId="{241580EA-B5CE-47E2-AABB-B397DB40EB90}" srcId="{A5322440-8BFF-4472-9B92-03D9EFEA75D1}" destId="{BCF4663D-658E-426E-96B9-4F4D49D70DA4}" srcOrd="0" destOrd="0" parTransId="{3EE5B04B-0DBC-401B-8A42-7C503093944B}" sibTransId="{2CA2211B-DFA3-4D51-BC08-D5EA1CA116C1}"/>
    <dgm:cxn modelId="{EEFF26F7-C53A-43AE-BE8D-622325F5E688}" type="presOf" srcId="{AD8B2DA5-BE41-4BC5-880F-835391430D87}" destId="{71A583B6-A9FC-4962-8080-B88F46CBECE5}" srcOrd="0" destOrd="2" presId="urn:microsoft.com/office/officeart/2018/5/layout/CenteredIconLabelDescriptionList"/>
    <dgm:cxn modelId="{DB99239E-2DA1-4582-8C9C-4B4C532ACC95}" type="presParOf" srcId="{65497CB0-7689-40D7-A6B3-707F02EEAAF9}" destId="{E5329CD6-2697-443D-9978-07438596889A}" srcOrd="0" destOrd="0" presId="urn:microsoft.com/office/officeart/2018/5/layout/CenteredIconLabelDescriptionList"/>
    <dgm:cxn modelId="{FECFB845-AF4F-454E-B8C3-7ABB1416CD93}" type="presParOf" srcId="{E5329CD6-2697-443D-9978-07438596889A}" destId="{346CA931-C7BB-4405-87E2-357A93E218B7}" srcOrd="0" destOrd="0" presId="urn:microsoft.com/office/officeart/2018/5/layout/CenteredIconLabelDescriptionList"/>
    <dgm:cxn modelId="{98DDB06E-CD77-4A90-B137-4689C8EB57EB}" type="presParOf" srcId="{E5329CD6-2697-443D-9978-07438596889A}" destId="{AFD0E86A-B48A-41F3-B37B-456CF650D18F}" srcOrd="1" destOrd="0" presId="urn:microsoft.com/office/officeart/2018/5/layout/CenteredIconLabelDescriptionList"/>
    <dgm:cxn modelId="{971D478C-E56C-4D49-A743-6FC844E35487}" type="presParOf" srcId="{E5329CD6-2697-443D-9978-07438596889A}" destId="{4B213E18-9739-4132-B3C3-D2A2A966F967}" srcOrd="2" destOrd="0" presId="urn:microsoft.com/office/officeart/2018/5/layout/CenteredIconLabelDescriptionList"/>
    <dgm:cxn modelId="{95A6C843-8A51-40D1-A263-A76DA3F995B6}" type="presParOf" srcId="{E5329CD6-2697-443D-9978-07438596889A}" destId="{091EB41B-D1A1-494D-907D-66B646D8F9F3}" srcOrd="3" destOrd="0" presId="urn:microsoft.com/office/officeart/2018/5/layout/CenteredIconLabelDescriptionList"/>
    <dgm:cxn modelId="{354F198B-7889-43AC-8801-5D14A6C8B35A}" type="presParOf" srcId="{E5329CD6-2697-443D-9978-07438596889A}" destId="{71A583B6-A9FC-4962-8080-B88F46CBECE5}" srcOrd="4" destOrd="0" presId="urn:microsoft.com/office/officeart/2018/5/layout/CenteredIconLabelDescriptionList"/>
    <dgm:cxn modelId="{5492F252-81B2-4B0A-BF46-27DD090782CB}" type="presParOf" srcId="{65497CB0-7689-40D7-A6B3-707F02EEAAF9}" destId="{76936390-A9B5-4472-B7AE-7E712235019B}" srcOrd="1" destOrd="0" presId="urn:microsoft.com/office/officeart/2018/5/layout/CenteredIconLabelDescriptionList"/>
    <dgm:cxn modelId="{08A1FF76-2E1B-4BD1-AA58-D11A9255A936}" type="presParOf" srcId="{65497CB0-7689-40D7-A6B3-707F02EEAAF9}" destId="{3CC86C0E-CF66-4BF8-8799-46C97904778F}" srcOrd="2" destOrd="0" presId="urn:microsoft.com/office/officeart/2018/5/layout/CenteredIconLabelDescriptionList"/>
    <dgm:cxn modelId="{2056A709-C21B-4154-902C-C50FCA3F64FD}" type="presParOf" srcId="{3CC86C0E-CF66-4BF8-8799-46C97904778F}" destId="{43348521-9194-4C04-81E1-55C3D6106C14}" srcOrd="0" destOrd="0" presId="urn:microsoft.com/office/officeart/2018/5/layout/CenteredIconLabelDescriptionList"/>
    <dgm:cxn modelId="{C0FCD297-FA16-4701-BB74-52FD955C93DD}" type="presParOf" srcId="{3CC86C0E-CF66-4BF8-8799-46C97904778F}" destId="{B9AD584E-B17F-4CE1-817D-C9195DD2D1C5}" srcOrd="1" destOrd="0" presId="urn:microsoft.com/office/officeart/2018/5/layout/CenteredIconLabelDescriptionList"/>
    <dgm:cxn modelId="{E481D857-414E-441B-A48B-315343BBCB3F}" type="presParOf" srcId="{3CC86C0E-CF66-4BF8-8799-46C97904778F}" destId="{EFD96471-DF1D-4202-89D9-16E4322F4380}" srcOrd="2" destOrd="0" presId="urn:microsoft.com/office/officeart/2018/5/layout/CenteredIconLabelDescriptionList"/>
    <dgm:cxn modelId="{F130D175-4EED-466B-9FFB-42E15B2A3344}" type="presParOf" srcId="{3CC86C0E-CF66-4BF8-8799-46C97904778F}" destId="{9D3DC7D1-FF4F-4E59-A123-81156E0765AE}" srcOrd="3" destOrd="0" presId="urn:microsoft.com/office/officeart/2018/5/layout/CenteredIconLabelDescriptionList"/>
    <dgm:cxn modelId="{90EA4C72-BA46-444E-B275-47F582D559C3}" type="presParOf" srcId="{3CC86C0E-CF66-4BF8-8799-46C97904778F}" destId="{6860222B-41A8-4248-94A0-46176E2B040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CBD610-3456-4C0A-8F07-F289DADB43F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7F034F-01D2-4749-9C9B-C53E09A1A419}">
      <dgm:prSet/>
      <dgm:spPr/>
      <dgm:t>
        <a:bodyPr/>
        <a:lstStyle/>
        <a:p>
          <a:r>
            <a:rPr lang="en-US"/>
            <a:t>Community Impact:</a:t>
          </a:r>
        </a:p>
      </dgm:t>
    </dgm:pt>
    <dgm:pt modelId="{4838DC0D-7565-4A00-B729-3EABE2FFCE88}" type="parTrans" cxnId="{70D63228-CF65-46B5-971C-98D438618301}">
      <dgm:prSet/>
      <dgm:spPr/>
      <dgm:t>
        <a:bodyPr/>
        <a:lstStyle/>
        <a:p>
          <a:endParaRPr lang="en-US"/>
        </a:p>
      </dgm:t>
    </dgm:pt>
    <dgm:pt modelId="{EF013496-605F-460E-8E5F-99CAE5F32796}" type="sibTrans" cxnId="{70D63228-CF65-46B5-971C-98D438618301}">
      <dgm:prSet/>
      <dgm:spPr/>
      <dgm:t>
        <a:bodyPr/>
        <a:lstStyle/>
        <a:p>
          <a:endParaRPr lang="en-US"/>
        </a:p>
      </dgm:t>
    </dgm:pt>
    <dgm:pt modelId="{83E571AC-A9B8-46C6-8FD9-43B0C5782FF0}">
      <dgm:prSet/>
      <dgm:spPr/>
      <dgm:t>
        <a:bodyPr/>
        <a:lstStyle/>
        <a:p>
          <a:r>
            <a:rPr lang="en-US"/>
            <a:t>Join transformative initiative that supports workforce development, diversity, and innovation in Buffalo’s East Side</a:t>
          </a:r>
        </a:p>
      </dgm:t>
    </dgm:pt>
    <dgm:pt modelId="{EB7BF512-ABD0-44EC-A9A4-CD01F3BDB66E}" type="parTrans" cxnId="{D715291F-7403-4891-94B8-5B0382C169EF}">
      <dgm:prSet/>
      <dgm:spPr/>
      <dgm:t>
        <a:bodyPr/>
        <a:lstStyle/>
        <a:p>
          <a:endParaRPr lang="en-US"/>
        </a:p>
      </dgm:t>
    </dgm:pt>
    <dgm:pt modelId="{ABEC24CD-11EE-48BB-B5F0-81C51330FE86}" type="sibTrans" cxnId="{D715291F-7403-4891-94B8-5B0382C169EF}">
      <dgm:prSet/>
      <dgm:spPr/>
      <dgm:t>
        <a:bodyPr/>
        <a:lstStyle/>
        <a:p>
          <a:endParaRPr lang="en-US"/>
        </a:p>
      </dgm:t>
    </dgm:pt>
    <dgm:pt modelId="{92E90212-70A2-4FE8-B7B3-1EA06B9CFD3C}">
      <dgm:prSet/>
      <dgm:spPr/>
      <dgm:t>
        <a:bodyPr/>
        <a:lstStyle/>
        <a:p>
          <a:r>
            <a:rPr lang="en-US"/>
            <a:t>Become a key partner in enhancing the quality of life for students, faculty, staff, tenants, and the surrounding neighborhood</a:t>
          </a:r>
        </a:p>
      </dgm:t>
    </dgm:pt>
    <dgm:pt modelId="{94D5A4E6-A715-46E3-9450-C1BF80711D6C}" type="parTrans" cxnId="{DFAAE53C-4248-4385-8AC5-740051927972}">
      <dgm:prSet/>
      <dgm:spPr/>
      <dgm:t>
        <a:bodyPr/>
        <a:lstStyle/>
        <a:p>
          <a:endParaRPr lang="en-US"/>
        </a:p>
      </dgm:t>
    </dgm:pt>
    <dgm:pt modelId="{B9B13374-D50E-4839-B828-E44510626F2A}" type="sibTrans" cxnId="{DFAAE53C-4248-4385-8AC5-740051927972}">
      <dgm:prSet/>
      <dgm:spPr/>
      <dgm:t>
        <a:bodyPr/>
        <a:lstStyle/>
        <a:p>
          <a:endParaRPr lang="en-US"/>
        </a:p>
      </dgm:t>
    </dgm:pt>
    <dgm:pt modelId="{9E0E757B-8351-46B3-8C6A-2C566DDE93F3}">
      <dgm:prSet/>
      <dgm:spPr/>
      <dgm:t>
        <a:bodyPr/>
        <a:lstStyle/>
        <a:p>
          <a:r>
            <a:rPr lang="en-US"/>
            <a:t>Collaborative Opportunities:</a:t>
          </a:r>
        </a:p>
      </dgm:t>
    </dgm:pt>
    <dgm:pt modelId="{A1677019-F385-470A-9D36-11654474ED59}" type="parTrans" cxnId="{97791B41-E5D4-4763-8701-DA1B9AD29CC4}">
      <dgm:prSet/>
      <dgm:spPr/>
      <dgm:t>
        <a:bodyPr/>
        <a:lstStyle/>
        <a:p>
          <a:endParaRPr lang="en-US"/>
        </a:p>
      </dgm:t>
    </dgm:pt>
    <dgm:pt modelId="{F45CF9AE-940C-436D-817D-A309FAE5BA00}" type="sibTrans" cxnId="{97791B41-E5D4-4763-8701-DA1B9AD29CC4}">
      <dgm:prSet/>
      <dgm:spPr/>
      <dgm:t>
        <a:bodyPr/>
        <a:lstStyle/>
        <a:p>
          <a:endParaRPr lang="en-US"/>
        </a:p>
      </dgm:t>
    </dgm:pt>
    <dgm:pt modelId="{D8646F0F-6537-48A4-A038-D2DB1E91269F}">
      <dgm:prSet/>
      <dgm:spPr/>
      <dgm:t>
        <a:bodyPr/>
        <a:lstStyle/>
        <a:p>
          <a:r>
            <a:rPr lang="en-US"/>
            <a:t>Work alongside BUDC and NWTC on catered events and programming</a:t>
          </a:r>
        </a:p>
      </dgm:t>
    </dgm:pt>
    <dgm:pt modelId="{492287F8-9477-4097-B446-51859B6CBDB0}" type="parTrans" cxnId="{74FA2174-23C8-433B-A47E-2122A3ACE931}">
      <dgm:prSet/>
      <dgm:spPr/>
      <dgm:t>
        <a:bodyPr/>
        <a:lstStyle/>
        <a:p>
          <a:endParaRPr lang="en-US"/>
        </a:p>
      </dgm:t>
    </dgm:pt>
    <dgm:pt modelId="{3A5CB49A-F7CB-44B6-8D55-7F16509AB6A3}" type="sibTrans" cxnId="{74FA2174-23C8-433B-A47E-2122A3ACE931}">
      <dgm:prSet/>
      <dgm:spPr/>
      <dgm:t>
        <a:bodyPr/>
        <a:lstStyle/>
        <a:p>
          <a:endParaRPr lang="en-US"/>
        </a:p>
      </dgm:t>
    </dgm:pt>
    <dgm:pt modelId="{D47E1A21-AE8C-445A-8ACE-64E0D3B22F21}">
      <dgm:prSet/>
      <dgm:spPr/>
      <dgm:t>
        <a:bodyPr/>
        <a:lstStyle/>
        <a:p>
          <a:r>
            <a:rPr lang="en-US"/>
            <a:t>Flexible operational terms, such as breakfast/lunch-only service or shared vendor space</a:t>
          </a:r>
        </a:p>
      </dgm:t>
    </dgm:pt>
    <dgm:pt modelId="{8F313597-D491-4718-AD43-DF672EA0C088}" type="parTrans" cxnId="{091AD617-F272-4135-9BAC-739ADFB6708A}">
      <dgm:prSet/>
      <dgm:spPr/>
      <dgm:t>
        <a:bodyPr/>
        <a:lstStyle/>
        <a:p>
          <a:endParaRPr lang="en-US"/>
        </a:p>
      </dgm:t>
    </dgm:pt>
    <dgm:pt modelId="{3D88170A-AAD8-4AFC-9917-3A8F26ED9902}" type="sibTrans" cxnId="{091AD617-F272-4135-9BAC-739ADFB6708A}">
      <dgm:prSet/>
      <dgm:spPr/>
      <dgm:t>
        <a:bodyPr/>
        <a:lstStyle/>
        <a:p>
          <a:endParaRPr lang="en-US"/>
        </a:p>
      </dgm:t>
    </dgm:pt>
    <dgm:pt modelId="{BD510258-C7E1-4AC3-8CE9-F57AA786F593}">
      <dgm:prSet/>
      <dgm:spPr/>
      <dgm:t>
        <a:bodyPr/>
        <a:lstStyle/>
        <a:p>
          <a:r>
            <a:rPr lang="en-US"/>
            <a:t>Supportive Ecosystem:</a:t>
          </a:r>
        </a:p>
      </dgm:t>
    </dgm:pt>
    <dgm:pt modelId="{2FFF9711-C51D-4D52-B425-2D1D3FC9FB5A}" type="parTrans" cxnId="{0749A71E-D387-4EFF-9BF7-6EE6764908D1}">
      <dgm:prSet/>
      <dgm:spPr/>
      <dgm:t>
        <a:bodyPr/>
        <a:lstStyle/>
        <a:p>
          <a:endParaRPr lang="en-US"/>
        </a:p>
      </dgm:t>
    </dgm:pt>
    <dgm:pt modelId="{DB9F5663-A00D-4EAA-AEE9-A66F76D9D47C}" type="sibTrans" cxnId="{0749A71E-D387-4EFF-9BF7-6EE6764908D1}">
      <dgm:prSet/>
      <dgm:spPr/>
      <dgm:t>
        <a:bodyPr/>
        <a:lstStyle/>
        <a:p>
          <a:endParaRPr lang="en-US"/>
        </a:p>
      </dgm:t>
    </dgm:pt>
    <dgm:pt modelId="{DEFD7038-1420-4D86-B583-271074DD8A02}">
      <dgm:prSet/>
      <dgm:spPr/>
      <dgm:t>
        <a:bodyPr/>
        <a:lstStyle/>
        <a:p>
          <a:r>
            <a:rPr lang="en-US"/>
            <a:t>Access resources like the Beverly Gray Business Exchange and Small Business Development Center to strengthen your operations</a:t>
          </a:r>
        </a:p>
      </dgm:t>
    </dgm:pt>
    <dgm:pt modelId="{AD544F40-FF6C-4268-B780-3F0877A9CD48}" type="parTrans" cxnId="{E4E3A322-FE78-4E9C-9B74-46447C9A120B}">
      <dgm:prSet/>
      <dgm:spPr/>
      <dgm:t>
        <a:bodyPr/>
        <a:lstStyle/>
        <a:p>
          <a:endParaRPr lang="en-US"/>
        </a:p>
      </dgm:t>
    </dgm:pt>
    <dgm:pt modelId="{728D232A-6EDC-4D45-A251-1FB7DC0C3A25}" type="sibTrans" cxnId="{E4E3A322-FE78-4E9C-9B74-46447C9A120B}">
      <dgm:prSet/>
      <dgm:spPr/>
      <dgm:t>
        <a:bodyPr/>
        <a:lstStyle/>
        <a:p>
          <a:endParaRPr lang="en-US"/>
        </a:p>
      </dgm:t>
    </dgm:pt>
    <dgm:pt modelId="{E9502FD0-3B6B-4DF2-B083-B0FB9E07F641}">
      <dgm:prSet/>
      <dgm:spPr/>
      <dgm:t>
        <a:bodyPr/>
        <a:lstStyle/>
        <a:p>
          <a:r>
            <a:rPr lang="en-US"/>
            <a:t>Key Objectives:</a:t>
          </a:r>
        </a:p>
      </dgm:t>
    </dgm:pt>
    <dgm:pt modelId="{395C8973-4287-451D-89BE-11554CAC2963}" type="parTrans" cxnId="{2D9E86CB-9C52-44BD-B9B7-8B2FA7DE1805}">
      <dgm:prSet/>
      <dgm:spPr/>
      <dgm:t>
        <a:bodyPr/>
        <a:lstStyle/>
        <a:p>
          <a:endParaRPr lang="en-US"/>
        </a:p>
      </dgm:t>
    </dgm:pt>
    <dgm:pt modelId="{2FEDFA84-6532-451F-A6A5-47C7218B7D34}" type="sibTrans" cxnId="{2D9E86CB-9C52-44BD-B9B7-8B2FA7DE1805}">
      <dgm:prSet/>
      <dgm:spPr/>
      <dgm:t>
        <a:bodyPr/>
        <a:lstStyle/>
        <a:p>
          <a:endParaRPr lang="en-US"/>
        </a:p>
      </dgm:t>
    </dgm:pt>
    <dgm:pt modelId="{FB0BB659-8706-4583-863D-932270238C6F}">
      <dgm:prSet/>
      <dgm:spPr/>
      <dgm:t>
        <a:bodyPr/>
        <a:lstStyle/>
        <a:p>
          <a:r>
            <a:rPr lang="en-US"/>
            <a:t>Deliver quality, nutritious, and affordable food options</a:t>
          </a:r>
        </a:p>
      </dgm:t>
    </dgm:pt>
    <dgm:pt modelId="{4D6ED973-FB42-48FA-9306-B63ADE3230F3}" type="parTrans" cxnId="{8AFDA977-F07E-46A1-B845-C5E086755A0A}">
      <dgm:prSet/>
      <dgm:spPr/>
      <dgm:t>
        <a:bodyPr/>
        <a:lstStyle/>
        <a:p>
          <a:endParaRPr lang="en-US"/>
        </a:p>
      </dgm:t>
    </dgm:pt>
    <dgm:pt modelId="{22E16F13-D730-4791-8824-3B7019FC8320}" type="sibTrans" cxnId="{8AFDA977-F07E-46A1-B845-C5E086755A0A}">
      <dgm:prSet/>
      <dgm:spPr/>
      <dgm:t>
        <a:bodyPr/>
        <a:lstStyle/>
        <a:p>
          <a:endParaRPr lang="en-US"/>
        </a:p>
      </dgm:t>
    </dgm:pt>
    <dgm:pt modelId="{3DEEC27D-4A23-4FCB-B3A8-4DDF009CBF89}">
      <dgm:prSet/>
      <dgm:spPr/>
      <dgm:t>
        <a:bodyPr/>
        <a:lstStyle/>
        <a:p>
          <a:r>
            <a:rPr lang="en-US"/>
            <a:t>Align operations with NWTC’s hours for maximum synergy with on-site programs and events</a:t>
          </a:r>
        </a:p>
      </dgm:t>
    </dgm:pt>
    <dgm:pt modelId="{BA570226-754A-45B3-8B22-8DE6CA867F1D}" type="parTrans" cxnId="{374F21C9-ED34-4A42-97C1-8100D151D028}">
      <dgm:prSet/>
      <dgm:spPr/>
      <dgm:t>
        <a:bodyPr/>
        <a:lstStyle/>
        <a:p>
          <a:endParaRPr lang="en-US"/>
        </a:p>
      </dgm:t>
    </dgm:pt>
    <dgm:pt modelId="{4D9ED23B-572B-4140-85C7-FEB7D4767243}" type="sibTrans" cxnId="{374F21C9-ED34-4A42-97C1-8100D151D028}">
      <dgm:prSet/>
      <dgm:spPr/>
      <dgm:t>
        <a:bodyPr/>
        <a:lstStyle/>
        <a:p>
          <a:endParaRPr lang="en-US"/>
        </a:p>
      </dgm:t>
    </dgm:pt>
    <dgm:pt modelId="{1A3E1DF7-BFA7-4FE2-BD20-E9152830BD7E}">
      <dgm:prSet/>
      <dgm:spPr/>
      <dgm:t>
        <a:bodyPr/>
        <a:lstStyle/>
        <a:p>
          <a:r>
            <a:rPr lang="en-US"/>
            <a:t>Develop innovative food solutions catering to the unique needs of the East Side community</a:t>
          </a:r>
        </a:p>
      </dgm:t>
    </dgm:pt>
    <dgm:pt modelId="{F1666D7F-FE58-459E-BBE9-6DD2EF4383B7}" type="parTrans" cxnId="{CA86F033-B150-4EE4-A4E6-CE973C06D30E}">
      <dgm:prSet/>
      <dgm:spPr/>
      <dgm:t>
        <a:bodyPr/>
        <a:lstStyle/>
        <a:p>
          <a:endParaRPr lang="en-US"/>
        </a:p>
      </dgm:t>
    </dgm:pt>
    <dgm:pt modelId="{3D752B07-3001-4AD0-B086-01DC50E41F52}" type="sibTrans" cxnId="{CA86F033-B150-4EE4-A4E6-CE973C06D30E}">
      <dgm:prSet/>
      <dgm:spPr/>
      <dgm:t>
        <a:bodyPr/>
        <a:lstStyle/>
        <a:p>
          <a:endParaRPr lang="en-US"/>
        </a:p>
      </dgm:t>
    </dgm:pt>
    <dgm:pt modelId="{AE1AEB7E-F300-4DA8-BDB8-BD9E9BE52554}" type="pres">
      <dgm:prSet presAssocID="{1FCBD610-3456-4C0A-8F07-F289DADB43F0}" presName="linear" presStyleCnt="0">
        <dgm:presLayoutVars>
          <dgm:dir/>
          <dgm:animLvl val="lvl"/>
          <dgm:resizeHandles val="exact"/>
        </dgm:presLayoutVars>
      </dgm:prSet>
      <dgm:spPr/>
    </dgm:pt>
    <dgm:pt modelId="{7EE44F3D-DF8B-4DED-8070-5988FDD63525}" type="pres">
      <dgm:prSet presAssocID="{617F034F-01D2-4749-9C9B-C53E09A1A419}" presName="parentLin" presStyleCnt="0"/>
      <dgm:spPr/>
    </dgm:pt>
    <dgm:pt modelId="{68318CFB-19A5-4911-B4A6-EFD275FA0D2E}" type="pres">
      <dgm:prSet presAssocID="{617F034F-01D2-4749-9C9B-C53E09A1A419}" presName="parentLeftMargin" presStyleLbl="node1" presStyleIdx="0" presStyleCnt="4"/>
      <dgm:spPr/>
    </dgm:pt>
    <dgm:pt modelId="{695002FD-F196-4AC6-A789-46951AADFB54}" type="pres">
      <dgm:prSet presAssocID="{617F034F-01D2-4749-9C9B-C53E09A1A4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D04AEC-A6D4-4873-B438-E5B6A3020CDF}" type="pres">
      <dgm:prSet presAssocID="{617F034F-01D2-4749-9C9B-C53E09A1A419}" presName="negativeSpace" presStyleCnt="0"/>
      <dgm:spPr/>
    </dgm:pt>
    <dgm:pt modelId="{AE82BD26-026B-49C3-9CB2-EF5E6005F8E2}" type="pres">
      <dgm:prSet presAssocID="{617F034F-01D2-4749-9C9B-C53E09A1A419}" presName="childText" presStyleLbl="conFgAcc1" presStyleIdx="0" presStyleCnt="4">
        <dgm:presLayoutVars>
          <dgm:bulletEnabled val="1"/>
        </dgm:presLayoutVars>
      </dgm:prSet>
      <dgm:spPr/>
    </dgm:pt>
    <dgm:pt modelId="{0BAD7FA1-B03F-4A4A-AABC-6F75330486D0}" type="pres">
      <dgm:prSet presAssocID="{EF013496-605F-460E-8E5F-99CAE5F32796}" presName="spaceBetweenRectangles" presStyleCnt="0"/>
      <dgm:spPr/>
    </dgm:pt>
    <dgm:pt modelId="{F4514493-C716-49C0-8ACA-D52F60818915}" type="pres">
      <dgm:prSet presAssocID="{9E0E757B-8351-46B3-8C6A-2C566DDE93F3}" presName="parentLin" presStyleCnt="0"/>
      <dgm:spPr/>
    </dgm:pt>
    <dgm:pt modelId="{7D5A2F9B-14B3-46E5-A5AF-2BF30F25487A}" type="pres">
      <dgm:prSet presAssocID="{9E0E757B-8351-46B3-8C6A-2C566DDE93F3}" presName="parentLeftMargin" presStyleLbl="node1" presStyleIdx="0" presStyleCnt="4"/>
      <dgm:spPr/>
    </dgm:pt>
    <dgm:pt modelId="{4A412622-96C4-4D36-BD69-2AB604295564}" type="pres">
      <dgm:prSet presAssocID="{9E0E757B-8351-46B3-8C6A-2C566DDE93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802C05-09D3-4EA5-81DB-0020698682B6}" type="pres">
      <dgm:prSet presAssocID="{9E0E757B-8351-46B3-8C6A-2C566DDE93F3}" presName="negativeSpace" presStyleCnt="0"/>
      <dgm:spPr/>
    </dgm:pt>
    <dgm:pt modelId="{AC49DE0D-C984-447C-AB6A-6B51560636AB}" type="pres">
      <dgm:prSet presAssocID="{9E0E757B-8351-46B3-8C6A-2C566DDE93F3}" presName="childText" presStyleLbl="conFgAcc1" presStyleIdx="1" presStyleCnt="4">
        <dgm:presLayoutVars>
          <dgm:bulletEnabled val="1"/>
        </dgm:presLayoutVars>
      </dgm:prSet>
      <dgm:spPr/>
    </dgm:pt>
    <dgm:pt modelId="{1AEF0EDF-50CE-4154-8A83-031A73F4234C}" type="pres">
      <dgm:prSet presAssocID="{F45CF9AE-940C-436D-817D-A309FAE5BA00}" presName="spaceBetweenRectangles" presStyleCnt="0"/>
      <dgm:spPr/>
    </dgm:pt>
    <dgm:pt modelId="{0DEAA88C-EE2A-4D48-84B6-8462B9E0243A}" type="pres">
      <dgm:prSet presAssocID="{BD510258-C7E1-4AC3-8CE9-F57AA786F593}" presName="parentLin" presStyleCnt="0"/>
      <dgm:spPr/>
    </dgm:pt>
    <dgm:pt modelId="{25D286D6-144C-4076-8296-4DDD7B9378BA}" type="pres">
      <dgm:prSet presAssocID="{BD510258-C7E1-4AC3-8CE9-F57AA786F593}" presName="parentLeftMargin" presStyleLbl="node1" presStyleIdx="1" presStyleCnt="4"/>
      <dgm:spPr/>
    </dgm:pt>
    <dgm:pt modelId="{E77A8F6D-9D51-437B-A2C1-30E947DF4A68}" type="pres">
      <dgm:prSet presAssocID="{BD510258-C7E1-4AC3-8CE9-F57AA786F5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CFA2BD-5B82-4240-B80E-390CAEBD53D6}" type="pres">
      <dgm:prSet presAssocID="{BD510258-C7E1-4AC3-8CE9-F57AA786F593}" presName="negativeSpace" presStyleCnt="0"/>
      <dgm:spPr/>
    </dgm:pt>
    <dgm:pt modelId="{A318532C-E443-4317-8D42-3B48A6853429}" type="pres">
      <dgm:prSet presAssocID="{BD510258-C7E1-4AC3-8CE9-F57AA786F593}" presName="childText" presStyleLbl="conFgAcc1" presStyleIdx="2" presStyleCnt="4">
        <dgm:presLayoutVars>
          <dgm:bulletEnabled val="1"/>
        </dgm:presLayoutVars>
      </dgm:prSet>
      <dgm:spPr/>
    </dgm:pt>
    <dgm:pt modelId="{FC52E34E-67CF-4461-AEA6-98AAAF8626A2}" type="pres">
      <dgm:prSet presAssocID="{DB9F5663-A00D-4EAA-AEE9-A66F76D9D47C}" presName="spaceBetweenRectangles" presStyleCnt="0"/>
      <dgm:spPr/>
    </dgm:pt>
    <dgm:pt modelId="{29C15C13-5999-4625-98FF-31B8E7376ECE}" type="pres">
      <dgm:prSet presAssocID="{E9502FD0-3B6B-4DF2-B083-B0FB9E07F641}" presName="parentLin" presStyleCnt="0"/>
      <dgm:spPr/>
    </dgm:pt>
    <dgm:pt modelId="{BF3F3475-F012-4E3F-A4DB-8EAAC30C2A0F}" type="pres">
      <dgm:prSet presAssocID="{E9502FD0-3B6B-4DF2-B083-B0FB9E07F641}" presName="parentLeftMargin" presStyleLbl="node1" presStyleIdx="2" presStyleCnt="4"/>
      <dgm:spPr/>
    </dgm:pt>
    <dgm:pt modelId="{011F1634-0A43-4F6E-AD89-16524F8AC106}" type="pres">
      <dgm:prSet presAssocID="{E9502FD0-3B6B-4DF2-B083-B0FB9E07F64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0DD1BA-9E48-4C40-A164-8BAFBC6F2FA9}" type="pres">
      <dgm:prSet presAssocID="{E9502FD0-3B6B-4DF2-B083-B0FB9E07F641}" presName="negativeSpace" presStyleCnt="0"/>
      <dgm:spPr/>
    </dgm:pt>
    <dgm:pt modelId="{9F65C9D5-B47F-43CC-9F6D-1E9612316633}" type="pres">
      <dgm:prSet presAssocID="{E9502FD0-3B6B-4DF2-B083-B0FB9E07F6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C65B706-F466-46D7-A65A-D037D62BDF96}" type="presOf" srcId="{DEFD7038-1420-4D86-B583-271074DD8A02}" destId="{A318532C-E443-4317-8D42-3B48A6853429}" srcOrd="0" destOrd="0" presId="urn:microsoft.com/office/officeart/2005/8/layout/list1"/>
    <dgm:cxn modelId="{DFB4A80C-60D4-4522-8C4A-891E5DF4A753}" type="presOf" srcId="{FB0BB659-8706-4583-863D-932270238C6F}" destId="{9F65C9D5-B47F-43CC-9F6D-1E9612316633}" srcOrd="0" destOrd="0" presId="urn:microsoft.com/office/officeart/2005/8/layout/list1"/>
    <dgm:cxn modelId="{091AD617-F272-4135-9BAC-739ADFB6708A}" srcId="{9E0E757B-8351-46B3-8C6A-2C566DDE93F3}" destId="{D47E1A21-AE8C-445A-8ACE-64E0D3B22F21}" srcOrd="1" destOrd="0" parTransId="{8F313597-D491-4718-AD43-DF672EA0C088}" sibTransId="{3D88170A-AAD8-4AFC-9917-3A8F26ED9902}"/>
    <dgm:cxn modelId="{0749A71E-D387-4EFF-9BF7-6EE6764908D1}" srcId="{1FCBD610-3456-4C0A-8F07-F289DADB43F0}" destId="{BD510258-C7E1-4AC3-8CE9-F57AA786F593}" srcOrd="2" destOrd="0" parTransId="{2FFF9711-C51D-4D52-B425-2D1D3FC9FB5A}" sibTransId="{DB9F5663-A00D-4EAA-AEE9-A66F76D9D47C}"/>
    <dgm:cxn modelId="{D715291F-7403-4891-94B8-5B0382C169EF}" srcId="{617F034F-01D2-4749-9C9B-C53E09A1A419}" destId="{83E571AC-A9B8-46C6-8FD9-43B0C5782FF0}" srcOrd="0" destOrd="0" parTransId="{EB7BF512-ABD0-44EC-A9A4-CD01F3BDB66E}" sibTransId="{ABEC24CD-11EE-48BB-B5F0-81C51330FE86}"/>
    <dgm:cxn modelId="{84AEE220-B976-467E-A36E-95FDF60A5B6E}" type="presOf" srcId="{1A3E1DF7-BFA7-4FE2-BD20-E9152830BD7E}" destId="{9F65C9D5-B47F-43CC-9F6D-1E9612316633}" srcOrd="0" destOrd="2" presId="urn:microsoft.com/office/officeart/2005/8/layout/list1"/>
    <dgm:cxn modelId="{E4E3A322-FE78-4E9C-9B74-46447C9A120B}" srcId="{BD510258-C7E1-4AC3-8CE9-F57AA786F593}" destId="{DEFD7038-1420-4D86-B583-271074DD8A02}" srcOrd="0" destOrd="0" parTransId="{AD544F40-FF6C-4268-B780-3F0877A9CD48}" sibTransId="{728D232A-6EDC-4D45-A251-1FB7DC0C3A25}"/>
    <dgm:cxn modelId="{70D63228-CF65-46B5-971C-98D438618301}" srcId="{1FCBD610-3456-4C0A-8F07-F289DADB43F0}" destId="{617F034F-01D2-4749-9C9B-C53E09A1A419}" srcOrd="0" destOrd="0" parTransId="{4838DC0D-7565-4A00-B729-3EABE2FFCE88}" sibTransId="{EF013496-605F-460E-8E5F-99CAE5F32796}"/>
    <dgm:cxn modelId="{44B6C032-3191-45B1-B425-68BD4C958569}" type="presOf" srcId="{617F034F-01D2-4749-9C9B-C53E09A1A419}" destId="{695002FD-F196-4AC6-A789-46951AADFB54}" srcOrd="1" destOrd="0" presId="urn:microsoft.com/office/officeart/2005/8/layout/list1"/>
    <dgm:cxn modelId="{CA86F033-B150-4EE4-A4E6-CE973C06D30E}" srcId="{E9502FD0-3B6B-4DF2-B083-B0FB9E07F641}" destId="{1A3E1DF7-BFA7-4FE2-BD20-E9152830BD7E}" srcOrd="2" destOrd="0" parTransId="{F1666D7F-FE58-459E-BBE9-6DD2EF4383B7}" sibTransId="{3D752B07-3001-4AD0-B086-01DC50E41F52}"/>
    <dgm:cxn modelId="{27D7F135-C93A-4FDA-9BCC-78D8BBB8F650}" type="presOf" srcId="{1FCBD610-3456-4C0A-8F07-F289DADB43F0}" destId="{AE1AEB7E-F300-4DA8-BDB8-BD9E9BE52554}" srcOrd="0" destOrd="0" presId="urn:microsoft.com/office/officeart/2005/8/layout/list1"/>
    <dgm:cxn modelId="{F2F3D537-2325-4E70-9C47-659CA0EC55AA}" type="presOf" srcId="{3DEEC27D-4A23-4FCB-B3A8-4DDF009CBF89}" destId="{9F65C9D5-B47F-43CC-9F6D-1E9612316633}" srcOrd="0" destOrd="1" presId="urn:microsoft.com/office/officeart/2005/8/layout/list1"/>
    <dgm:cxn modelId="{8B66953B-8A76-43C1-9777-2C892C8CFBFE}" type="presOf" srcId="{BD510258-C7E1-4AC3-8CE9-F57AA786F593}" destId="{E77A8F6D-9D51-437B-A2C1-30E947DF4A68}" srcOrd="1" destOrd="0" presId="urn:microsoft.com/office/officeart/2005/8/layout/list1"/>
    <dgm:cxn modelId="{462BD63B-894D-454F-ADC7-36D41054173E}" type="presOf" srcId="{E9502FD0-3B6B-4DF2-B083-B0FB9E07F641}" destId="{BF3F3475-F012-4E3F-A4DB-8EAAC30C2A0F}" srcOrd="0" destOrd="0" presId="urn:microsoft.com/office/officeart/2005/8/layout/list1"/>
    <dgm:cxn modelId="{DFAAE53C-4248-4385-8AC5-740051927972}" srcId="{617F034F-01D2-4749-9C9B-C53E09A1A419}" destId="{92E90212-70A2-4FE8-B7B3-1EA06B9CFD3C}" srcOrd="1" destOrd="0" parTransId="{94D5A4E6-A715-46E3-9450-C1BF80711D6C}" sibTransId="{B9B13374-D50E-4839-B828-E44510626F2A}"/>
    <dgm:cxn modelId="{97791B41-E5D4-4763-8701-DA1B9AD29CC4}" srcId="{1FCBD610-3456-4C0A-8F07-F289DADB43F0}" destId="{9E0E757B-8351-46B3-8C6A-2C566DDE93F3}" srcOrd="1" destOrd="0" parTransId="{A1677019-F385-470A-9D36-11654474ED59}" sibTransId="{F45CF9AE-940C-436D-817D-A309FAE5BA00}"/>
    <dgm:cxn modelId="{BAFE0663-7FF8-4AF3-A0E9-219B67AC4035}" type="presOf" srcId="{9E0E757B-8351-46B3-8C6A-2C566DDE93F3}" destId="{4A412622-96C4-4D36-BD69-2AB604295564}" srcOrd="1" destOrd="0" presId="urn:microsoft.com/office/officeart/2005/8/layout/list1"/>
    <dgm:cxn modelId="{62EAA863-97BB-4E07-92F8-74CEA5754F74}" type="presOf" srcId="{9E0E757B-8351-46B3-8C6A-2C566DDE93F3}" destId="{7D5A2F9B-14B3-46E5-A5AF-2BF30F25487A}" srcOrd="0" destOrd="0" presId="urn:microsoft.com/office/officeart/2005/8/layout/list1"/>
    <dgm:cxn modelId="{2F171F51-2C59-4A7E-BB32-9F65B8FBDD60}" type="presOf" srcId="{D47E1A21-AE8C-445A-8ACE-64E0D3B22F21}" destId="{AC49DE0D-C984-447C-AB6A-6B51560636AB}" srcOrd="0" destOrd="1" presId="urn:microsoft.com/office/officeart/2005/8/layout/list1"/>
    <dgm:cxn modelId="{74FA2174-23C8-433B-A47E-2122A3ACE931}" srcId="{9E0E757B-8351-46B3-8C6A-2C566DDE93F3}" destId="{D8646F0F-6537-48A4-A038-D2DB1E91269F}" srcOrd="0" destOrd="0" parTransId="{492287F8-9477-4097-B446-51859B6CBDB0}" sibTransId="{3A5CB49A-F7CB-44B6-8D55-7F16509AB6A3}"/>
    <dgm:cxn modelId="{8AFDA977-F07E-46A1-B845-C5E086755A0A}" srcId="{E9502FD0-3B6B-4DF2-B083-B0FB9E07F641}" destId="{FB0BB659-8706-4583-863D-932270238C6F}" srcOrd="0" destOrd="0" parTransId="{4D6ED973-FB42-48FA-9306-B63ADE3230F3}" sibTransId="{22E16F13-D730-4791-8824-3B7019FC8320}"/>
    <dgm:cxn modelId="{6B3EA879-5438-457D-80DE-86D1B83E7B73}" type="presOf" srcId="{92E90212-70A2-4FE8-B7B3-1EA06B9CFD3C}" destId="{AE82BD26-026B-49C3-9CB2-EF5E6005F8E2}" srcOrd="0" destOrd="1" presId="urn:microsoft.com/office/officeart/2005/8/layout/list1"/>
    <dgm:cxn modelId="{678933A3-6670-40C3-8AA1-7590B910DC94}" type="presOf" srcId="{D8646F0F-6537-48A4-A038-D2DB1E91269F}" destId="{AC49DE0D-C984-447C-AB6A-6B51560636AB}" srcOrd="0" destOrd="0" presId="urn:microsoft.com/office/officeart/2005/8/layout/list1"/>
    <dgm:cxn modelId="{BA97FCAF-D8FC-499C-9B08-B58BCE40616B}" type="presOf" srcId="{E9502FD0-3B6B-4DF2-B083-B0FB9E07F641}" destId="{011F1634-0A43-4F6E-AD89-16524F8AC106}" srcOrd="1" destOrd="0" presId="urn:microsoft.com/office/officeart/2005/8/layout/list1"/>
    <dgm:cxn modelId="{374F21C9-ED34-4A42-97C1-8100D151D028}" srcId="{E9502FD0-3B6B-4DF2-B083-B0FB9E07F641}" destId="{3DEEC27D-4A23-4FCB-B3A8-4DDF009CBF89}" srcOrd="1" destOrd="0" parTransId="{BA570226-754A-45B3-8B22-8DE6CA867F1D}" sibTransId="{4D9ED23B-572B-4140-85C7-FEB7D4767243}"/>
    <dgm:cxn modelId="{2D9E86CB-9C52-44BD-B9B7-8B2FA7DE1805}" srcId="{1FCBD610-3456-4C0A-8F07-F289DADB43F0}" destId="{E9502FD0-3B6B-4DF2-B083-B0FB9E07F641}" srcOrd="3" destOrd="0" parTransId="{395C8973-4287-451D-89BE-11554CAC2963}" sibTransId="{2FEDFA84-6532-451F-A6A5-47C7218B7D34}"/>
    <dgm:cxn modelId="{ACCFE8D4-0CE0-4892-92D5-DA2790E65B9F}" type="presOf" srcId="{83E571AC-A9B8-46C6-8FD9-43B0C5782FF0}" destId="{AE82BD26-026B-49C3-9CB2-EF5E6005F8E2}" srcOrd="0" destOrd="0" presId="urn:microsoft.com/office/officeart/2005/8/layout/list1"/>
    <dgm:cxn modelId="{3C2FB7E0-B705-4E78-8067-AF4D9B9AF2B8}" type="presOf" srcId="{BD510258-C7E1-4AC3-8CE9-F57AA786F593}" destId="{25D286D6-144C-4076-8296-4DDD7B9378BA}" srcOrd="0" destOrd="0" presId="urn:microsoft.com/office/officeart/2005/8/layout/list1"/>
    <dgm:cxn modelId="{92CA58FC-6A12-4CE6-9776-E31FBF0B08C9}" type="presOf" srcId="{617F034F-01D2-4749-9C9B-C53E09A1A419}" destId="{68318CFB-19A5-4911-B4A6-EFD275FA0D2E}" srcOrd="0" destOrd="0" presId="urn:microsoft.com/office/officeart/2005/8/layout/list1"/>
    <dgm:cxn modelId="{8E0D68C8-6F05-48B8-B015-7C95E884593A}" type="presParOf" srcId="{AE1AEB7E-F300-4DA8-BDB8-BD9E9BE52554}" destId="{7EE44F3D-DF8B-4DED-8070-5988FDD63525}" srcOrd="0" destOrd="0" presId="urn:microsoft.com/office/officeart/2005/8/layout/list1"/>
    <dgm:cxn modelId="{25C65DBA-65B9-47EE-A42A-4AEFFD01666A}" type="presParOf" srcId="{7EE44F3D-DF8B-4DED-8070-5988FDD63525}" destId="{68318CFB-19A5-4911-B4A6-EFD275FA0D2E}" srcOrd="0" destOrd="0" presId="urn:microsoft.com/office/officeart/2005/8/layout/list1"/>
    <dgm:cxn modelId="{9EB7F682-F43B-48AC-9D76-4CE2CDC626A2}" type="presParOf" srcId="{7EE44F3D-DF8B-4DED-8070-5988FDD63525}" destId="{695002FD-F196-4AC6-A789-46951AADFB54}" srcOrd="1" destOrd="0" presId="urn:microsoft.com/office/officeart/2005/8/layout/list1"/>
    <dgm:cxn modelId="{9541888C-144C-4EF3-9B70-0861A4AC8DED}" type="presParOf" srcId="{AE1AEB7E-F300-4DA8-BDB8-BD9E9BE52554}" destId="{D2D04AEC-A6D4-4873-B438-E5B6A3020CDF}" srcOrd="1" destOrd="0" presId="urn:microsoft.com/office/officeart/2005/8/layout/list1"/>
    <dgm:cxn modelId="{6046AD45-48FE-4F06-973E-DD882C67BD01}" type="presParOf" srcId="{AE1AEB7E-F300-4DA8-BDB8-BD9E9BE52554}" destId="{AE82BD26-026B-49C3-9CB2-EF5E6005F8E2}" srcOrd="2" destOrd="0" presId="urn:microsoft.com/office/officeart/2005/8/layout/list1"/>
    <dgm:cxn modelId="{3C753C80-4FA4-4726-BF93-9DD2511B5554}" type="presParOf" srcId="{AE1AEB7E-F300-4DA8-BDB8-BD9E9BE52554}" destId="{0BAD7FA1-B03F-4A4A-AABC-6F75330486D0}" srcOrd="3" destOrd="0" presId="urn:microsoft.com/office/officeart/2005/8/layout/list1"/>
    <dgm:cxn modelId="{00FB98F1-2374-42A6-8504-093C0C37DA62}" type="presParOf" srcId="{AE1AEB7E-F300-4DA8-BDB8-BD9E9BE52554}" destId="{F4514493-C716-49C0-8ACA-D52F60818915}" srcOrd="4" destOrd="0" presId="urn:microsoft.com/office/officeart/2005/8/layout/list1"/>
    <dgm:cxn modelId="{7C127E1C-18BB-4E3D-A3A5-CA798D60AFB2}" type="presParOf" srcId="{F4514493-C716-49C0-8ACA-D52F60818915}" destId="{7D5A2F9B-14B3-46E5-A5AF-2BF30F25487A}" srcOrd="0" destOrd="0" presId="urn:microsoft.com/office/officeart/2005/8/layout/list1"/>
    <dgm:cxn modelId="{397465FA-520F-4C26-8640-0411D8BD707B}" type="presParOf" srcId="{F4514493-C716-49C0-8ACA-D52F60818915}" destId="{4A412622-96C4-4D36-BD69-2AB604295564}" srcOrd="1" destOrd="0" presId="urn:microsoft.com/office/officeart/2005/8/layout/list1"/>
    <dgm:cxn modelId="{E5AD5E09-8DDF-4DBC-B035-17289CEC4085}" type="presParOf" srcId="{AE1AEB7E-F300-4DA8-BDB8-BD9E9BE52554}" destId="{7B802C05-09D3-4EA5-81DB-0020698682B6}" srcOrd="5" destOrd="0" presId="urn:microsoft.com/office/officeart/2005/8/layout/list1"/>
    <dgm:cxn modelId="{4DDB6352-C421-44D8-BFEE-2356E9909D58}" type="presParOf" srcId="{AE1AEB7E-F300-4DA8-BDB8-BD9E9BE52554}" destId="{AC49DE0D-C984-447C-AB6A-6B51560636AB}" srcOrd="6" destOrd="0" presId="urn:microsoft.com/office/officeart/2005/8/layout/list1"/>
    <dgm:cxn modelId="{0353D8B0-00A1-414D-89C2-5B50FA682BEA}" type="presParOf" srcId="{AE1AEB7E-F300-4DA8-BDB8-BD9E9BE52554}" destId="{1AEF0EDF-50CE-4154-8A83-031A73F4234C}" srcOrd="7" destOrd="0" presId="urn:microsoft.com/office/officeart/2005/8/layout/list1"/>
    <dgm:cxn modelId="{BA383964-9F1A-4238-B524-1EA6A98E8786}" type="presParOf" srcId="{AE1AEB7E-F300-4DA8-BDB8-BD9E9BE52554}" destId="{0DEAA88C-EE2A-4D48-84B6-8462B9E0243A}" srcOrd="8" destOrd="0" presId="urn:microsoft.com/office/officeart/2005/8/layout/list1"/>
    <dgm:cxn modelId="{1C27BF0D-825E-4A29-AD7B-B9DD9B6FDE58}" type="presParOf" srcId="{0DEAA88C-EE2A-4D48-84B6-8462B9E0243A}" destId="{25D286D6-144C-4076-8296-4DDD7B9378BA}" srcOrd="0" destOrd="0" presId="urn:microsoft.com/office/officeart/2005/8/layout/list1"/>
    <dgm:cxn modelId="{0B372C14-F905-44EA-BE36-1796B9D8DA36}" type="presParOf" srcId="{0DEAA88C-EE2A-4D48-84B6-8462B9E0243A}" destId="{E77A8F6D-9D51-437B-A2C1-30E947DF4A68}" srcOrd="1" destOrd="0" presId="urn:microsoft.com/office/officeart/2005/8/layout/list1"/>
    <dgm:cxn modelId="{CEB38722-99D0-412D-965A-7BC0AC2C584A}" type="presParOf" srcId="{AE1AEB7E-F300-4DA8-BDB8-BD9E9BE52554}" destId="{E1CFA2BD-5B82-4240-B80E-390CAEBD53D6}" srcOrd="9" destOrd="0" presId="urn:microsoft.com/office/officeart/2005/8/layout/list1"/>
    <dgm:cxn modelId="{3FAD7EB6-2A1B-481A-BD0C-2E83AA1AF641}" type="presParOf" srcId="{AE1AEB7E-F300-4DA8-BDB8-BD9E9BE52554}" destId="{A318532C-E443-4317-8D42-3B48A6853429}" srcOrd="10" destOrd="0" presId="urn:microsoft.com/office/officeart/2005/8/layout/list1"/>
    <dgm:cxn modelId="{4D81DD9C-8124-400C-888E-08211CA0F37A}" type="presParOf" srcId="{AE1AEB7E-F300-4DA8-BDB8-BD9E9BE52554}" destId="{FC52E34E-67CF-4461-AEA6-98AAAF8626A2}" srcOrd="11" destOrd="0" presId="urn:microsoft.com/office/officeart/2005/8/layout/list1"/>
    <dgm:cxn modelId="{EFA05728-2F05-4148-83CE-0426C04621C6}" type="presParOf" srcId="{AE1AEB7E-F300-4DA8-BDB8-BD9E9BE52554}" destId="{29C15C13-5999-4625-98FF-31B8E7376ECE}" srcOrd="12" destOrd="0" presId="urn:microsoft.com/office/officeart/2005/8/layout/list1"/>
    <dgm:cxn modelId="{0CCBDDE0-1301-4362-80BB-55B2B3F1D9D9}" type="presParOf" srcId="{29C15C13-5999-4625-98FF-31B8E7376ECE}" destId="{BF3F3475-F012-4E3F-A4DB-8EAAC30C2A0F}" srcOrd="0" destOrd="0" presId="urn:microsoft.com/office/officeart/2005/8/layout/list1"/>
    <dgm:cxn modelId="{78F51C77-41C0-4275-ACDD-D071E5B43916}" type="presParOf" srcId="{29C15C13-5999-4625-98FF-31B8E7376ECE}" destId="{011F1634-0A43-4F6E-AD89-16524F8AC106}" srcOrd="1" destOrd="0" presId="urn:microsoft.com/office/officeart/2005/8/layout/list1"/>
    <dgm:cxn modelId="{C2BEA877-E27F-47F3-828C-85AA39774360}" type="presParOf" srcId="{AE1AEB7E-F300-4DA8-BDB8-BD9E9BE52554}" destId="{090DD1BA-9E48-4C40-A164-8BAFBC6F2FA9}" srcOrd="13" destOrd="0" presId="urn:microsoft.com/office/officeart/2005/8/layout/list1"/>
    <dgm:cxn modelId="{396F06D2-F911-450B-BD45-82412FAB539B}" type="presParOf" srcId="{AE1AEB7E-F300-4DA8-BDB8-BD9E9BE52554}" destId="{9F65C9D5-B47F-43CC-9F6D-1E96123166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29BF9-7D23-4E18-A473-11953DE33438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6A1EC-85A3-4B0F-83F1-9BF90C511B1A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E1A07-9296-49C5-B9C4-CAECD9E7BA75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Premier Space for Culinary Excellence: Highlight the 3,647 sq. ft. café space at Northland Central, designed to accommodate diverse dining needs.</a:t>
          </a:r>
        </a:p>
      </dsp:txBody>
      <dsp:txXfrm>
        <a:off x="1058686" y="1808"/>
        <a:ext cx="9456913" cy="916611"/>
      </dsp:txXfrm>
    </dsp:sp>
    <dsp:sp modelId="{FD68ACBB-9720-4047-B596-46C2A69F5950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0F66C-5762-4EC7-8169-CB704BFD35B1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406AB-6806-4CC8-B3E6-ED441C0857D2}">
      <dsp:nvSpPr>
        <dsp:cNvPr id="0" name=""/>
        <dsp:cNvSpPr/>
      </dsp:nvSpPr>
      <dsp:spPr>
        <a:xfrm>
          <a:off x="1058686" y="1147573"/>
          <a:ext cx="473202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Modern Amenities:</a:t>
          </a:r>
        </a:p>
      </dsp:txBody>
      <dsp:txXfrm>
        <a:off x="1058686" y="1147573"/>
        <a:ext cx="4732020" cy="916611"/>
      </dsp:txXfrm>
    </dsp:sp>
    <dsp:sp modelId="{E3DC60A8-4ABB-4487-8874-0CFCE1C403E4}">
      <dsp:nvSpPr>
        <dsp:cNvPr id="0" name=""/>
        <dsp:cNvSpPr/>
      </dsp:nvSpPr>
      <dsp:spPr>
        <a:xfrm>
          <a:off x="5790706" y="1147573"/>
          <a:ext cx="472489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Fully-equipped kitchen with advanced appliances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Spacious dining area offering comfort and flexibility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Seasonal outdoor patio for dining and events</a:t>
          </a:r>
        </a:p>
      </dsp:txBody>
      <dsp:txXfrm>
        <a:off x="5790706" y="1147573"/>
        <a:ext cx="4724893" cy="916611"/>
      </dsp:txXfrm>
    </dsp:sp>
    <dsp:sp modelId="{E2CCCD6C-CFEF-477C-B3B8-936EB323D6D0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0A273-F502-427F-BD7F-F33C3C20B4F7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C9CD8-298A-49EE-9123-BAC776315888}">
      <dsp:nvSpPr>
        <dsp:cNvPr id="0" name=""/>
        <dsp:cNvSpPr/>
      </dsp:nvSpPr>
      <dsp:spPr>
        <a:xfrm>
          <a:off x="1058686" y="2293338"/>
          <a:ext cx="473202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Strategic Location:</a:t>
          </a:r>
        </a:p>
      </dsp:txBody>
      <dsp:txXfrm>
        <a:off x="1058686" y="2293338"/>
        <a:ext cx="4732020" cy="916611"/>
      </dsp:txXfrm>
    </dsp:sp>
    <dsp:sp modelId="{A6236B4E-A70E-4562-91C9-ED87E82682D3}">
      <dsp:nvSpPr>
        <dsp:cNvPr id="0" name=""/>
        <dsp:cNvSpPr/>
      </dsp:nvSpPr>
      <dsp:spPr>
        <a:xfrm>
          <a:off x="5790706" y="2293338"/>
          <a:ext cx="472489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Adjacent to NWTC training labs and community spaces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public access on the ground floor for students, staff, the East Side community, and Northland tenants (Bank on Buffalo, </a:t>
          </a:r>
          <a:r>
            <a:rPr lang="en-US" sz="1100" kern="1200" dirty="0" err="1"/>
            <a:t>Retech</a:t>
          </a:r>
          <a:r>
            <a:rPr lang="en-US" sz="1100" kern="1200" dirty="0"/>
            <a:t> Systems, BMW, Rodriguez Construction, Rookery, and Flat 12 Mushrooms</a:t>
          </a:r>
        </a:p>
      </dsp:txBody>
      <dsp:txXfrm>
        <a:off x="5790706" y="2293338"/>
        <a:ext cx="4724893" cy="916611"/>
      </dsp:txXfrm>
    </dsp:sp>
    <dsp:sp modelId="{0B2BE373-F099-4420-A124-4E77A0E64594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6347-36C9-4497-B9B4-3198B859161E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6F25A-FFCC-435B-82A5-F15F1962B532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Versatile Setup: The design supports full-service dining, casual “grab-and-go” options, and catering services</a:t>
          </a:r>
        </a:p>
      </dsp:txBody>
      <dsp:txXfrm>
        <a:off x="1058686" y="3439103"/>
        <a:ext cx="9456913" cy="9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CA931-C7BB-4405-87E2-357A93E218B7}">
      <dsp:nvSpPr>
        <dsp:cNvPr id="0" name=""/>
        <dsp:cNvSpPr/>
      </dsp:nvSpPr>
      <dsp:spPr>
        <a:xfrm>
          <a:off x="1963800" y="28449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13E18-9739-4132-B3C3-D2A2A966F967}">
      <dsp:nvSpPr>
        <dsp:cNvPr id="0" name=""/>
        <dsp:cNvSpPr/>
      </dsp:nvSpPr>
      <dsp:spPr>
        <a:xfrm>
          <a:off x="559800" y="19591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Diverse Audience:</a:t>
          </a:r>
        </a:p>
      </dsp:txBody>
      <dsp:txXfrm>
        <a:off x="559800" y="1959135"/>
        <a:ext cx="4320000" cy="648000"/>
      </dsp:txXfrm>
    </dsp:sp>
    <dsp:sp modelId="{71A583B6-A9FC-4962-8080-B88F46CBECE5}">
      <dsp:nvSpPr>
        <dsp:cNvPr id="0" name=""/>
        <dsp:cNvSpPr/>
      </dsp:nvSpPr>
      <dsp:spPr>
        <a:xfrm>
          <a:off x="559800" y="2682782"/>
          <a:ext cx="4320000" cy="138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Reach </a:t>
          </a:r>
          <a:r>
            <a:rPr lang="en-US" sz="1700" b="1" kern="1200"/>
            <a:t>350-400 students </a:t>
          </a:r>
          <a:r>
            <a:rPr lang="en-US" sz="1700" kern="1200"/>
            <a:t>and </a:t>
          </a:r>
          <a:r>
            <a:rPr lang="en-US" sz="1700" b="1" kern="1200"/>
            <a:t>50 staff </a:t>
          </a:r>
          <a:r>
            <a:rPr lang="en-US" sz="1700" kern="1200"/>
            <a:t>at NWTC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Serve </a:t>
          </a:r>
          <a:r>
            <a:rPr lang="en-US" sz="1700" b="1" kern="1200"/>
            <a:t>455 workers </a:t>
          </a:r>
          <a:r>
            <a:rPr lang="en-US" sz="1700" kern="1200"/>
            <a:t>employed at nearby businesses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Engage </a:t>
          </a:r>
          <a:r>
            <a:rPr lang="en-US" sz="1700" b="1" kern="1200"/>
            <a:t>2,337 residents </a:t>
          </a:r>
          <a:r>
            <a:rPr lang="en-US" sz="1700" kern="1200"/>
            <a:t>in the immediate area</a:t>
          </a:r>
        </a:p>
      </dsp:txBody>
      <dsp:txXfrm>
        <a:off x="559800" y="2682782"/>
        <a:ext cx="4320000" cy="1384061"/>
      </dsp:txXfrm>
    </dsp:sp>
    <dsp:sp modelId="{43348521-9194-4C04-81E1-55C3D6106C14}">
      <dsp:nvSpPr>
        <dsp:cNvPr id="0" name=""/>
        <dsp:cNvSpPr/>
      </dsp:nvSpPr>
      <dsp:spPr>
        <a:xfrm>
          <a:off x="7039800" y="28449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96471-DF1D-4202-89D9-16E4322F4380}">
      <dsp:nvSpPr>
        <dsp:cNvPr id="0" name=""/>
        <dsp:cNvSpPr/>
      </dsp:nvSpPr>
      <dsp:spPr>
        <a:xfrm>
          <a:off x="5635800" y="19591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Community Impact:</a:t>
          </a:r>
        </a:p>
      </dsp:txBody>
      <dsp:txXfrm>
        <a:off x="5635800" y="1959135"/>
        <a:ext cx="4320000" cy="648000"/>
      </dsp:txXfrm>
    </dsp:sp>
    <dsp:sp modelId="{6860222B-41A8-4248-94A0-46176E2B040F}">
      <dsp:nvSpPr>
        <dsp:cNvPr id="0" name=""/>
        <dsp:cNvSpPr/>
      </dsp:nvSpPr>
      <dsp:spPr>
        <a:xfrm>
          <a:off x="5635800" y="2682782"/>
          <a:ext cx="4320000" cy="138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Address a trade area </a:t>
          </a:r>
          <a:r>
            <a:rPr lang="en-US" sz="1700" b="1" kern="1200"/>
            <a:t>underserved by food options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Establish the café as a </a:t>
          </a:r>
          <a:r>
            <a:rPr lang="en-US" sz="1700" b="1" kern="1200"/>
            <a:t>hub for a quality dining and social interaction</a:t>
          </a:r>
          <a:endParaRPr lang="en-US" sz="1700" kern="1200"/>
        </a:p>
      </dsp:txBody>
      <dsp:txXfrm>
        <a:off x="5635800" y="2682782"/>
        <a:ext cx="4320000" cy="1384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2BD26-026B-49C3-9CB2-EF5E6005F8E2}">
      <dsp:nvSpPr>
        <dsp:cNvPr id="0" name=""/>
        <dsp:cNvSpPr/>
      </dsp:nvSpPr>
      <dsp:spPr>
        <a:xfrm>
          <a:off x="0" y="260963"/>
          <a:ext cx="105156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Join transformative initiative that supports workforce development, diversity, and innovation in Buffalo’s East Side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Become a key partner in enhancing the quality of life for students, faculty, staff, tenants, and the surrounding neighborhood</a:t>
          </a:r>
        </a:p>
      </dsp:txBody>
      <dsp:txXfrm>
        <a:off x="0" y="260963"/>
        <a:ext cx="10515600" cy="757575"/>
      </dsp:txXfrm>
    </dsp:sp>
    <dsp:sp modelId="{695002FD-F196-4AC6-A789-46951AADFB54}">
      <dsp:nvSpPr>
        <dsp:cNvPr id="0" name=""/>
        <dsp:cNvSpPr/>
      </dsp:nvSpPr>
      <dsp:spPr>
        <a:xfrm>
          <a:off x="525780" y="69083"/>
          <a:ext cx="736092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Community Impact:</a:t>
          </a:r>
        </a:p>
      </dsp:txBody>
      <dsp:txXfrm>
        <a:off x="544514" y="87817"/>
        <a:ext cx="7323452" cy="346292"/>
      </dsp:txXfrm>
    </dsp:sp>
    <dsp:sp modelId="{AC49DE0D-C984-447C-AB6A-6B51560636AB}">
      <dsp:nvSpPr>
        <dsp:cNvPr id="0" name=""/>
        <dsp:cNvSpPr/>
      </dsp:nvSpPr>
      <dsp:spPr>
        <a:xfrm>
          <a:off x="0" y="1280618"/>
          <a:ext cx="105156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Work alongside BUDC and NWTC on catered events and programming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Flexible operational terms, such as breakfast/lunch-only service or shared vendor space</a:t>
          </a:r>
        </a:p>
      </dsp:txBody>
      <dsp:txXfrm>
        <a:off x="0" y="1280618"/>
        <a:ext cx="10515600" cy="757575"/>
      </dsp:txXfrm>
    </dsp:sp>
    <dsp:sp modelId="{4A412622-96C4-4D36-BD69-2AB604295564}">
      <dsp:nvSpPr>
        <dsp:cNvPr id="0" name=""/>
        <dsp:cNvSpPr/>
      </dsp:nvSpPr>
      <dsp:spPr>
        <a:xfrm>
          <a:off x="525780" y="1088738"/>
          <a:ext cx="7360920" cy="38376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Collaborative Opportunities:</a:t>
          </a:r>
        </a:p>
      </dsp:txBody>
      <dsp:txXfrm>
        <a:off x="544514" y="1107472"/>
        <a:ext cx="7323452" cy="346292"/>
      </dsp:txXfrm>
    </dsp:sp>
    <dsp:sp modelId="{A318532C-E443-4317-8D42-3B48A6853429}">
      <dsp:nvSpPr>
        <dsp:cNvPr id="0" name=""/>
        <dsp:cNvSpPr/>
      </dsp:nvSpPr>
      <dsp:spPr>
        <a:xfrm>
          <a:off x="0" y="2300274"/>
          <a:ext cx="105156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Access resources like the Beverly Gray Business Exchange and Small Business Development Center to strengthen your operations</a:t>
          </a:r>
        </a:p>
      </dsp:txBody>
      <dsp:txXfrm>
        <a:off x="0" y="2300274"/>
        <a:ext cx="10515600" cy="737100"/>
      </dsp:txXfrm>
    </dsp:sp>
    <dsp:sp modelId="{E77A8F6D-9D51-437B-A2C1-30E947DF4A68}">
      <dsp:nvSpPr>
        <dsp:cNvPr id="0" name=""/>
        <dsp:cNvSpPr/>
      </dsp:nvSpPr>
      <dsp:spPr>
        <a:xfrm>
          <a:off x="525780" y="2108394"/>
          <a:ext cx="7360920" cy="38376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Supportive Ecosystem:</a:t>
          </a:r>
        </a:p>
      </dsp:txBody>
      <dsp:txXfrm>
        <a:off x="544514" y="2127128"/>
        <a:ext cx="7323452" cy="346292"/>
      </dsp:txXfrm>
    </dsp:sp>
    <dsp:sp modelId="{9F65C9D5-B47F-43CC-9F6D-1E9612316633}">
      <dsp:nvSpPr>
        <dsp:cNvPr id="0" name=""/>
        <dsp:cNvSpPr/>
      </dsp:nvSpPr>
      <dsp:spPr>
        <a:xfrm>
          <a:off x="0" y="3299454"/>
          <a:ext cx="10515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Deliver quality, nutritious, and affordable food options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Align operations with NWTC’s hours for maximum synergy with on-site programs and events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Develop innovative food solutions catering to the unique needs of the East Side community</a:t>
          </a:r>
        </a:p>
      </dsp:txBody>
      <dsp:txXfrm>
        <a:off x="0" y="3299454"/>
        <a:ext cx="10515600" cy="982800"/>
      </dsp:txXfrm>
    </dsp:sp>
    <dsp:sp modelId="{011F1634-0A43-4F6E-AD89-16524F8AC106}">
      <dsp:nvSpPr>
        <dsp:cNvPr id="0" name=""/>
        <dsp:cNvSpPr/>
      </dsp:nvSpPr>
      <dsp:spPr>
        <a:xfrm>
          <a:off x="525780" y="3107574"/>
          <a:ext cx="7360920" cy="3837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Key Objectives:</a:t>
          </a:r>
        </a:p>
      </dsp:txBody>
      <dsp:txXfrm>
        <a:off x="544514" y="3126308"/>
        <a:ext cx="732345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654E-EBD8-9092-5462-D4698F72F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457E8-8C22-0C94-03F1-DF6B45104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9B479-FC1B-76A3-F7D9-E002E30C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39E45-74B9-1091-5358-E6082D6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2FE16-38BF-E1CA-E079-F83B6D29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FED3-81FB-650C-87DD-70163B15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BC804-B203-2239-1327-01A2E368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77231-52A1-4451-20AA-73C0FB59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1CFB-03D2-2D55-D2A0-5B6AA325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8961C-31DC-59AA-D472-AA2BDAEE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CDBD9-5710-B209-A012-505B4653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837D9-EB41-28D0-E264-D29267D64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6D1A-72B4-898E-17CF-BFE8FDEC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B03F-F1E1-C816-1DB9-B3104A4E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656C-AD00-D2FB-6B50-D7ACA872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ED42-A890-E1AF-962D-152882BD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9F3F-1705-6C4B-CF80-3CE9F5E5D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C66D9-392E-9DF3-1C39-2F821331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51E9-9A58-6926-AF52-32619EA4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3684-24AF-2F3D-C9E1-4234B655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3C79-F0C4-53C5-DFD7-636642A4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FC19A-4ADC-9715-56E5-5A40EECC0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83FD1-6FDD-B1E5-70E7-471C5BEC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194BE-F743-5B31-EBE7-D7681C30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3B97-26B1-6954-174C-45CA7334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D792-AB41-9B93-EA35-949D87F7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EBA7-FAE1-62D3-BBF2-69D10F498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EEBEC-D44C-2C99-9206-62190F8D2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67D80-8EC6-BBCE-0B1B-B552B3C4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A6EC1-FE3C-E635-BABF-E34D7005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E78DA-C0CB-F12E-1D58-DAFDC060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8487-2898-F2B7-7C51-5EE4F649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8F12-24B9-33C5-B1D6-971052A8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9FAFF-F3EE-0464-75C6-526A8D7BA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09EC4-9134-332C-C425-12515985C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7A1DD-6F0B-271B-B2C0-314A70F45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7C357-1288-9CF2-0FC5-D3947BEF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C727A-CC20-78CB-6FA8-92B1AFDB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66F131-1771-AC16-6B17-DC0C2F56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0A2D-2366-6FC1-7D47-A1ADDCE6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29D96-92DB-391C-2F0C-0DDF73E0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CF0D2-C554-4481-45E1-C6DDD019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BC55E-2D5D-ACB4-E468-A19B932D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824A1-3B9A-D9D1-4D99-0198C9A4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E77AC-2FD5-C1BE-9964-28833A59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AFBEB-1CC5-086D-6738-73F6D420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9A6C-7BF4-1A10-E09D-241B71D0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C591-730E-6DD6-1A42-4103E07A4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EEC91-3DC4-BED2-406E-C5C6579BD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96AC1-9DC8-4CAE-3E36-E04B369B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DA584-7C2A-83FC-A21B-7A26E54B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DB3C7-11A7-0D33-1754-FA3945C3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660A-37CA-75F2-C990-00D7E4CE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9605F-4A44-7DE3-3B84-B31749BE9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CEEB9-1DD3-9B97-A6BA-F61EC9F4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F93FD-0FD9-182D-4697-88659C66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7F38-1187-1C24-B3E9-BADFF37E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B13D1-E0DE-6EF0-B47D-CC8B8728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899DE-EFCD-0A11-3FF1-FD7E2D70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64239-6B5D-E967-45AA-7A04EDBD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E68F-6723-B555-FAE7-2C1AA3971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781E1-399F-4E45-8B25-CB279D7E2CD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F425B-06E9-31D9-13F5-5DABF814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0574B-53F3-28D8-F4ED-67C2BA692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D9E99-DDAC-44BE-9B98-4A778AF6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rhodes@buffalourbandevelopment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E8DDB-AB88-8988-411A-929F5DF2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5" t="6483" r="1881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0E1B5-C66D-BFF3-B355-7B5383C2D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Request for Proposals Food Service Operator at Northland Beltline Corridor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A9171-3E95-8DC4-1239-D950F9A45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A Growing, Underserved Market with Transformative Potential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5454E-90CB-4FB5-D4A8-9611F780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Northland Central: A Unique Opportunity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BC2A-F86A-CCB3-E052-9BB71B053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b="1"/>
              <a:t>Overview</a:t>
            </a:r>
            <a:r>
              <a:rPr lang="en-US" sz="1500"/>
              <a:t>: Northland Central is part of the transformative Northland Beltline Corridor Redevelopment on Buffalo’s East Side – a hub for community innovation, diversity, and economic growth.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b="1"/>
              <a:t>Redevelopment Highlights</a:t>
            </a:r>
            <a:r>
              <a:rPr lang="en-US" sz="1500"/>
              <a:t>: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500" b="1"/>
              <a:t>Phase 1</a:t>
            </a:r>
            <a:r>
              <a:rPr lang="en-US" sz="1500"/>
              <a:t>: Creation of the Northland Workforce Training Center (NWTC) and repurposing of 120,000 sq. ft. into cutting edge training facilities, classrooms, and tenant space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500" b="1"/>
              <a:t>Phase 2</a:t>
            </a:r>
            <a:r>
              <a:rPr lang="en-US" sz="1500"/>
              <a:t>: Streetscape enhancements, including new signage, traffic signals, granite curbs, curb extensions, wider sidewalks, tree planting, and a vibrant public space.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500" b="1"/>
              <a:t>Phase 3</a:t>
            </a:r>
            <a:r>
              <a:rPr lang="en-US" sz="1500"/>
              <a:t>: Development of light industrial and advance manufacturing spaces at 541 E. Delavan and 612 Northland “B”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500" b="1"/>
              <a:t>Phase 4</a:t>
            </a:r>
            <a:r>
              <a:rPr lang="en-US" sz="1500"/>
              <a:t>: Renovation of 631 Northland, a 40,000 sq. ft. historic building listed on the National Register of Historic Places.</a:t>
            </a:r>
            <a:endParaRPr lang="en-US" sz="1500" b="1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9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64B7F-CB1E-9C11-EC4A-BC5D555B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State-of-the Art Facilities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AD2355A-8B2C-95D5-D729-1452CF1C8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3567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78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A961F-07CA-33F6-247B-C244F94A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Growing, Underserved Market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E05D758-85AD-C2AE-299A-966C16340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20866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84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981B-7F6C-1E1B-57C9-24F6C3A3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1712"/>
            <a:ext cx="8029572" cy="10611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A Growing, Underserved Market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uilding with a garden and a parking lot&#10;&#10;AI-generated content may be incorrect.">
            <a:extLst>
              <a:ext uri="{FF2B5EF4-FFF2-40B4-BE49-F238E27FC236}">
                <a16:creationId xmlns:a16="http://schemas.microsoft.com/office/drawing/2014/main" id="{FABB1584-C8DE-4CBD-BD31-0FA4B68A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41" y="3084053"/>
            <a:ext cx="3352404" cy="1885727"/>
          </a:xfrm>
          <a:prstGeom prst="rect">
            <a:avLst/>
          </a:prstGeom>
        </p:spPr>
      </p:pic>
      <p:pic>
        <p:nvPicPr>
          <p:cNvPr id="3" name="Content Placeholder 2" descr="A building with trees in front of it&#10;&#10;AI-generated content may be incorrect.">
            <a:extLst>
              <a:ext uri="{FF2B5EF4-FFF2-40B4-BE49-F238E27FC236}">
                <a16:creationId xmlns:a16="http://schemas.microsoft.com/office/drawing/2014/main" id="{5C061B04-90EF-4E37-429C-7B1303CCA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4072" y="3084854"/>
            <a:ext cx="3350982" cy="1884927"/>
          </a:xfrm>
          <a:prstGeom prst="rect">
            <a:avLst/>
          </a:prstGeom>
        </p:spPr>
      </p:pic>
      <p:pic>
        <p:nvPicPr>
          <p:cNvPr id="4" name="Picture 3" descr="A building with cars parked on the side of the road">
            <a:extLst>
              <a:ext uri="{FF2B5EF4-FFF2-40B4-BE49-F238E27FC236}">
                <a16:creationId xmlns:a16="http://schemas.microsoft.com/office/drawing/2014/main" id="{C08DF955-A1BE-6602-1011-FD602F6E5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/>
          <a:stretch/>
        </p:blipFill>
        <p:spPr>
          <a:xfrm>
            <a:off x="7941581" y="3085209"/>
            <a:ext cx="3350982" cy="18845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9469B9-6468-5B6A-E832-8D4590388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897" y="5231580"/>
            <a:ext cx="1045915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5C88C7-26A4-7A0C-91E6-EE9493C7BB92}"/>
              </a:ext>
            </a:extLst>
          </p:cNvPr>
          <p:cNvSpPr txBox="1"/>
          <p:nvPr/>
        </p:nvSpPr>
        <p:spPr>
          <a:xfrm>
            <a:off x="7941581" y="3020991"/>
            <a:ext cx="192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631 Northland</a:t>
            </a:r>
          </a:p>
        </p:txBody>
      </p:sp>
    </p:spTree>
    <p:extLst>
      <p:ext uri="{BB962C8B-B14F-4D97-AF65-F5344CB8AC3E}">
        <p14:creationId xmlns:p14="http://schemas.microsoft.com/office/powerpoint/2010/main" val="199846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61FFC-6CB2-CD08-4089-0D5FFD22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Benefits: Your Role in Revitalization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8E2CEE-037A-28BE-D35C-7B38E5CB3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7248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60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FDDA0-5231-1968-19F9-0EF800A7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i="1">
                <a:latin typeface="Calibri" panose="020F0502020204030204" pitchFamily="34" charset="0"/>
                <a:cs typeface="Calibri" panose="020F0502020204030204" pitchFamily="34" charset="0"/>
              </a:rPr>
              <a:t>Next Steps: Your Journey Begins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1681-F9DD-AD7C-0704-74603BFF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Review &amp; Proposals Submission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Review the RFP, including operational requirements, terms, and evaluation 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Prepare and submit a proposal that highlights your experience, vision, and alignment with Northland Central’s goals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Key Deadlines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Questions Submission: April 28, 2025, 4:00 PM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Proposal Submission: May 12, 2025, 4:00 PM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arhodes@buffalourbandevelopment.com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(716) 362-8384</a:t>
            </a:r>
          </a:p>
        </p:txBody>
      </p:sp>
    </p:spTree>
    <p:extLst>
      <p:ext uri="{BB962C8B-B14F-4D97-AF65-F5344CB8AC3E}">
        <p14:creationId xmlns:p14="http://schemas.microsoft.com/office/powerpoint/2010/main" val="2196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6F75B-D2E7-9306-BD19-DAA840B7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4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562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Request for Proposals Food Service Operator at Northland Beltline Corridor</vt:lpstr>
      <vt:lpstr>Welcome to Northland Central: A Unique Opportunity</vt:lpstr>
      <vt:lpstr>State-of-the Art Facilities</vt:lpstr>
      <vt:lpstr>A Growing, Underserved Market</vt:lpstr>
      <vt:lpstr>A Growing, Underserved Market</vt:lpstr>
      <vt:lpstr>Operator Benefits: Your Role in Revitalization</vt:lpstr>
      <vt:lpstr>Next Steps: Your Journey Begins Here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Rhodes, Angelo</dc:creator>
  <cp:lastModifiedBy>Rhodes, Angelo</cp:lastModifiedBy>
  <cp:revision>4</cp:revision>
  <dcterms:created xsi:type="dcterms:W3CDTF">2025-04-06T16:55:17Z</dcterms:created>
  <dcterms:modified xsi:type="dcterms:W3CDTF">2025-04-17T01:13:40Z</dcterms:modified>
</cp:coreProperties>
</file>